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sldIdLst>
    <p:sldId id="257" r:id="rId5"/>
    <p:sldId id="258" r:id="rId6"/>
    <p:sldId id="344" r:id="rId7"/>
    <p:sldId id="259" r:id="rId8"/>
    <p:sldId id="345" r:id="rId9"/>
    <p:sldId id="346" r:id="rId10"/>
    <p:sldId id="329" r:id="rId11"/>
    <p:sldId id="323" r:id="rId12"/>
    <p:sldId id="301" r:id="rId13"/>
    <p:sldId id="347" r:id="rId14"/>
    <p:sldId id="348" r:id="rId15"/>
    <p:sldId id="267" r:id="rId16"/>
    <p:sldId id="324" r:id="rId17"/>
    <p:sldId id="269" r:id="rId18"/>
    <p:sldId id="349" r:id="rId19"/>
    <p:sldId id="350" r:id="rId20"/>
    <p:sldId id="271" r:id="rId21"/>
    <p:sldId id="272" r:id="rId22"/>
    <p:sldId id="351" r:id="rId23"/>
    <p:sldId id="284" r:id="rId24"/>
    <p:sldId id="326" r:id="rId25"/>
    <p:sldId id="285" r:id="rId26"/>
    <p:sldId id="327" r:id="rId27"/>
    <p:sldId id="325" r:id="rId28"/>
    <p:sldId id="313" r:id="rId29"/>
    <p:sldId id="309" r:id="rId30"/>
    <p:sldId id="339" r:id="rId31"/>
    <p:sldId id="330" r:id="rId32"/>
    <p:sldId id="316" r:id="rId33"/>
    <p:sldId id="333" r:id="rId34"/>
    <p:sldId id="332" r:id="rId35"/>
    <p:sldId id="314" r:id="rId36"/>
    <p:sldId id="256" r:id="rId3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6966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1476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4604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4662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2942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3645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262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6103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1547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8944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90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08245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3519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825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258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4642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527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3075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9013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4630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9613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432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068591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1470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0252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2399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46432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97949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18424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32499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3122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7755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930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593814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8932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0126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32486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52671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345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3821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131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4634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4623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0296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9936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836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185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616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700" b="1" dirty="0" smtClean="0"/>
              <a:t>2023 </a:t>
            </a:r>
            <a:r>
              <a:rPr lang="tr-TR" sz="2700" b="1" dirty="0"/>
              <a:t>– </a:t>
            </a:r>
            <a:r>
              <a:rPr lang="tr-TR" sz="2700" b="1" dirty="0" smtClean="0"/>
              <a:t>2024 </a:t>
            </a:r>
            <a:r>
              <a:rPr lang="tr-TR" sz="2700" b="1" dirty="0"/>
              <a:t>EĞİTİM YILI </a:t>
            </a:r>
            <a:r>
              <a:rPr lang="tr-TR" sz="2700" b="1" dirty="0" smtClean="0"/>
              <a:t>1. </a:t>
            </a:r>
            <a:r>
              <a:rPr lang="tr-TR" sz="2700" b="1" dirty="0"/>
              <a:t>SINIF </a:t>
            </a:r>
            <a:r>
              <a:rPr lang="tr-TR" sz="2700" b="1" dirty="0" smtClean="0"/>
              <a:t>4. </a:t>
            </a:r>
            <a:r>
              <a:rPr lang="tr-TR" sz="2700" b="1" dirty="0"/>
              <a:t>KURUL </a:t>
            </a:r>
            <a:r>
              <a:rPr lang="tr-TR" sz="2700" b="1" dirty="0" smtClean="0"/>
              <a:t>DEĞERLENDİRME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tr-TR" dirty="0" smtClean="0"/>
              <a:t>DR. BERRAK AKSAKAL</a:t>
            </a:r>
            <a:br>
              <a:rPr lang="tr-TR" dirty="0" smtClean="0"/>
            </a:br>
            <a:r>
              <a:rPr lang="tr-TR" dirty="0" smtClean="0"/>
              <a:t>FÜ TEAD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077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0370"/>
              </p:ext>
            </p:extLst>
          </p:nvPr>
        </p:nvGraphicFramePr>
        <p:xfrm>
          <a:off x="336886" y="753981"/>
          <a:ext cx="11293640" cy="58264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06688">
                  <a:extLst>
                    <a:ext uri="{9D8B030D-6E8A-4147-A177-3AD203B41FA5}">
                      <a16:colId xmlns:a16="http://schemas.microsoft.com/office/drawing/2014/main" val="3080907655"/>
                    </a:ext>
                  </a:extLst>
                </a:gridCol>
                <a:gridCol w="806688">
                  <a:extLst>
                    <a:ext uri="{9D8B030D-6E8A-4147-A177-3AD203B41FA5}">
                      <a16:colId xmlns:a16="http://schemas.microsoft.com/office/drawing/2014/main" val="3409845445"/>
                    </a:ext>
                  </a:extLst>
                </a:gridCol>
                <a:gridCol w="1613378">
                  <a:extLst>
                    <a:ext uri="{9D8B030D-6E8A-4147-A177-3AD203B41FA5}">
                      <a16:colId xmlns:a16="http://schemas.microsoft.com/office/drawing/2014/main" val="813394791"/>
                    </a:ext>
                  </a:extLst>
                </a:gridCol>
                <a:gridCol w="806688">
                  <a:extLst>
                    <a:ext uri="{9D8B030D-6E8A-4147-A177-3AD203B41FA5}">
                      <a16:colId xmlns:a16="http://schemas.microsoft.com/office/drawing/2014/main" val="3916223386"/>
                    </a:ext>
                  </a:extLst>
                </a:gridCol>
                <a:gridCol w="806688">
                  <a:extLst>
                    <a:ext uri="{9D8B030D-6E8A-4147-A177-3AD203B41FA5}">
                      <a16:colId xmlns:a16="http://schemas.microsoft.com/office/drawing/2014/main" val="498071653"/>
                    </a:ext>
                  </a:extLst>
                </a:gridCol>
                <a:gridCol w="1613378">
                  <a:extLst>
                    <a:ext uri="{9D8B030D-6E8A-4147-A177-3AD203B41FA5}">
                      <a16:colId xmlns:a16="http://schemas.microsoft.com/office/drawing/2014/main" val="1463682021"/>
                    </a:ext>
                  </a:extLst>
                </a:gridCol>
                <a:gridCol w="1613378">
                  <a:extLst>
                    <a:ext uri="{9D8B030D-6E8A-4147-A177-3AD203B41FA5}">
                      <a16:colId xmlns:a16="http://schemas.microsoft.com/office/drawing/2014/main" val="974266037"/>
                    </a:ext>
                  </a:extLst>
                </a:gridCol>
                <a:gridCol w="806688">
                  <a:extLst>
                    <a:ext uri="{9D8B030D-6E8A-4147-A177-3AD203B41FA5}">
                      <a16:colId xmlns:a16="http://schemas.microsoft.com/office/drawing/2014/main" val="3428127919"/>
                    </a:ext>
                  </a:extLst>
                </a:gridCol>
                <a:gridCol w="806688">
                  <a:extLst>
                    <a:ext uri="{9D8B030D-6E8A-4147-A177-3AD203B41FA5}">
                      <a16:colId xmlns:a16="http://schemas.microsoft.com/office/drawing/2014/main" val="2809181048"/>
                    </a:ext>
                  </a:extLst>
                </a:gridCol>
                <a:gridCol w="1613378">
                  <a:extLst>
                    <a:ext uri="{9D8B030D-6E8A-4147-A177-3AD203B41FA5}">
                      <a16:colId xmlns:a16="http://schemas.microsoft.com/office/drawing/2014/main" val="2603870245"/>
                    </a:ext>
                  </a:extLst>
                </a:gridCol>
              </a:tblGrid>
              <a:tr h="362551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NOT DAĞILIMI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989"/>
                  </a:ext>
                </a:extLst>
              </a:tr>
              <a:tr h="36255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 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BARAJLI NOTA GÖRE DAĞILIM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HAM NOTA GÖRE DAĞILIM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0436037"/>
                  </a:ext>
                </a:extLst>
              </a:tr>
              <a:tr h="362551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NOT ARALIĞI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SAYI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YÜZDE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TOPLAM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NOT ARALIĞI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SAYI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YÜZDE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TOPLAM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07264611"/>
                  </a:ext>
                </a:extLst>
              </a:tr>
              <a:tr h="362551">
                <a:tc rowSpan="5" gridSpan="2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Ortalama Üstü Not Alan Öğrencilerin Dağılımı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&gt;=90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4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1,92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122 KİŞİ   </a:t>
                      </a:r>
                      <a:endParaRPr lang="tr-TR" sz="20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2000" u="none" strike="noStrike" dirty="0" smtClean="0">
                          <a:effectLst/>
                        </a:rPr>
                        <a:t>       </a:t>
                      </a:r>
                      <a:r>
                        <a:rPr lang="tr-TR" sz="2000" u="none" strike="noStrike" dirty="0">
                          <a:effectLst/>
                        </a:rPr>
                        <a:t>% 58,38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&gt;=90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5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2,4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113 KİŞİ     </a:t>
                      </a:r>
                      <a:endParaRPr lang="tr-TR" sz="20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2000" u="none" strike="noStrike" dirty="0" smtClean="0">
                          <a:effectLst/>
                        </a:rPr>
                        <a:t>     </a:t>
                      </a:r>
                      <a:r>
                        <a:rPr lang="tr-TR" sz="2000" u="none" strike="noStrike" dirty="0">
                          <a:effectLst/>
                        </a:rPr>
                        <a:t>% 54,07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96718027"/>
                  </a:ext>
                </a:extLst>
              </a:tr>
              <a:tr h="362551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&gt;=80-90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38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18,19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&gt;=80-90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38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18,19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0903363"/>
                  </a:ext>
                </a:extLst>
              </a:tr>
              <a:tr h="362551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&gt;=70-80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78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37,33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&gt;=71,18-80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70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33,5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3854013"/>
                  </a:ext>
                </a:extLst>
              </a:tr>
              <a:tr h="224590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&gt;=69,72-70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0,96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4571691"/>
                  </a:ext>
                </a:extLst>
              </a:tr>
              <a:tr h="433137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ORTALAMA= 71,18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3870519"/>
                  </a:ext>
                </a:extLst>
              </a:tr>
              <a:tr h="36255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 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 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ORTALAMA= 69,72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&gt;=70-71,18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18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8,62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96 KİŞİ        </a:t>
                      </a:r>
                      <a:endParaRPr lang="tr-TR" sz="20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2000" u="none" strike="noStrike" dirty="0" smtClean="0">
                          <a:effectLst/>
                        </a:rPr>
                        <a:t>  </a:t>
                      </a:r>
                      <a:r>
                        <a:rPr lang="tr-TR" sz="2000" u="none" strike="noStrike" dirty="0">
                          <a:effectLst/>
                        </a:rPr>
                        <a:t>% 45,94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73809289"/>
                  </a:ext>
                </a:extLst>
              </a:tr>
              <a:tr h="362551">
                <a:tc rowSpan="7" gridSpan="2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Ortalama Altı Not Alan Öğrencilerin Dağılımı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7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&gt;=60-69,72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60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28,71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87 KİŞİ     </a:t>
                      </a:r>
                      <a:endParaRPr lang="tr-TR" sz="20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2000" u="none" strike="noStrike" dirty="0" smtClean="0">
                          <a:effectLst/>
                        </a:rPr>
                        <a:t>     </a:t>
                      </a:r>
                      <a:r>
                        <a:rPr lang="tr-TR" sz="2000" u="none" strike="noStrike" dirty="0">
                          <a:effectLst/>
                        </a:rPr>
                        <a:t>% 41,63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&gt;=60-70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60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28,71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7777170"/>
                  </a:ext>
                </a:extLst>
              </a:tr>
              <a:tr h="362551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&gt;=50-60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15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7,18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&gt;=50-60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8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3,83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0655033"/>
                  </a:ext>
                </a:extLst>
              </a:tr>
              <a:tr h="362551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&gt;=40-50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1,44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&gt;=40-50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0,96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5094296"/>
                  </a:ext>
                </a:extLst>
              </a:tr>
              <a:tr h="362551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&gt;=30-40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0,48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&gt;=30-40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4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1,92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2457789"/>
                  </a:ext>
                </a:extLst>
              </a:tr>
              <a:tr h="362551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&gt;=20-30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0,48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&gt;=20-30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4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1,92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0791"/>
                  </a:ext>
                </a:extLst>
              </a:tr>
              <a:tr h="362551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&gt;=10-20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0,48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&gt;=10-20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2790685"/>
                  </a:ext>
                </a:extLst>
              </a:tr>
              <a:tr h="362551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&lt;10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4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1,92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&lt;10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73094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18402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0239925"/>
              </p:ext>
            </p:extLst>
          </p:nvPr>
        </p:nvGraphicFramePr>
        <p:xfrm>
          <a:off x="994610" y="449176"/>
          <a:ext cx="10363201" cy="61401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79884">
                  <a:extLst>
                    <a:ext uri="{9D8B030D-6E8A-4147-A177-3AD203B41FA5}">
                      <a16:colId xmlns:a16="http://schemas.microsoft.com/office/drawing/2014/main" val="1708569264"/>
                    </a:ext>
                  </a:extLst>
                </a:gridCol>
                <a:gridCol w="1479884">
                  <a:extLst>
                    <a:ext uri="{9D8B030D-6E8A-4147-A177-3AD203B41FA5}">
                      <a16:colId xmlns:a16="http://schemas.microsoft.com/office/drawing/2014/main" val="3483302862"/>
                    </a:ext>
                  </a:extLst>
                </a:gridCol>
                <a:gridCol w="1479884">
                  <a:extLst>
                    <a:ext uri="{9D8B030D-6E8A-4147-A177-3AD203B41FA5}">
                      <a16:colId xmlns:a16="http://schemas.microsoft.com/office/drawing/2014/main" val="3536788917"/>
                    </a:ext>
                  </a:extLst>
                </a:gridCol>
                <a:gridCol w="1479884">
                  <a:extLst>
                    <a:ext uri="{9D8B030D-6E8A-4147-A177-3AD203B41FA5}">
                      <a16:colId xmlns:a16="http://schemas.microsoft.com/office/drawing/2014/main" val="114816806"/>
                    </a:ext>
                  </a:extLst>
                </a:gridCol>
                <a:gridCol w="1479884">
                  <a:extLst>
                    <a:ext uri="{9D8B030D-6E8A-4147-A177-3AD203B41FA5}">
                      <a16:colId xmlns:a16="http://schemas.microsoft.com/office/drawing/2014/main" val="498966443"/>
                    </a:ext>
                  </a:extLst>
                </a:gridCol>
                <a:gridCol w="1479884">
                  <a:extLst>
                    <a:ext uri="{9D8B030D-6E8A-4147-A177-3AD203B41FA5}">
                      <a16:colId xmlns:a16="http://schemas.microsoft.com/office/drawing/2014/main" val="1201594087"/>
                    </a:ext>
                  </a:extLst>
                </a:gridCol>
                <a:gridCol w="1483897">
                  <a:extLst>
                    <a:ext uri="{9D8B030D-6E8A-4147-A177-3AD203B41FA5}">
                      <a16:colId xmlns:a16="http://schemas.microsoft.com/office/drawing/2014/main" val="3626765430"/>
                    </a:ext>
                  </a:extLst>
                </a:gridCol>
              </a:tblGrid>
              <a:tr h="47821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BARAJA TAKILAN ÖĞRENCİ SAYISI (DERS GRUPLARINA GÖRE)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564215"/>
                  </a:ext>
                </a:extLst>
              </a:tr>
              <a:tr h="58296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SINAV-DERS ADI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Deri ve Zührevi Hastalıkları 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Ortopedi ve Travmatoloji 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Tıbbi Farmakoloji 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Radyoloji 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Çocuk Sağlığı ve Hastalıkları 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Plastik Rekonstrüksiyon ve Estetik Cerrahi </a:t>
                      </a:r>
                      <a:endParaRPr lang="tr-TR" sz="16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584520"/>
                  </a:ext>
                </a:extLst>
              </a:tr>
              <a:tr h="47821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Uygulama Türü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Teorik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Teorik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Teorik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Teorik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Teorik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Teorik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32696498"/>
                  </a:ext>
                </a:extLst>
              </a:tr>
              <a:tr h="47821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Not Değeri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4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4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9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2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6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3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04534672"/>
                  </a:ext>
                </a:extLst>
              </a:tr>
              <a:tr h="48304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Değerlendirme Türü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Soru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Soru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Soru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Soru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Soru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Soru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3767162"/>
                  </a:ext>
                </a:extLst>
              </a:tr>
              <a:tr h="48304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Öğrenci Sayısı         (%)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2                          % 0,96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60                          % 28,71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14                          % 6,7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23                          % 11,01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55                          % 26,32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63                          % 30,15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45053935"/>
                  </a:ext>
                </a:extLst>
              </a:tr>
              <a:tr h="72456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SINAV-DERS ADI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Nükleer Tıp + Enfeksiyon Hastalıkları 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Fiziksel Tıp ve Rehabilitasyon 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Tıbbi Patoloji 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İç Hastalıkları 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 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77239866"/>
                  </a:ext>
                </a:extLst>
              </a:tr>
              <a:tr h="47821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Uygulama Türü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Teorik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Teorik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Teorik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Teorik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 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79109532"/>
                  </a:ext>
                </a:extLst>
              </a:tr>
              <a:tr h="47821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Not Değeri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2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13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37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20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 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9392770"/>
                  </a:ext>
                </a:extLst>
              </a:tr>
              <a:tr h="48304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Değerlendirme Türü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Soru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Soru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Soru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Soru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 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01253461"/>
                  </a:ext>
                </a:extLst>
              </a:tr>
              <a:tr h="48304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Öğrenci Sayısı         (%)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65                          % 31,11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50                          % 23,93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7                          % 3,35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5                          % 2,4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 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66203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97281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 FAZLA DOĞRU  VE YANLIŞ CEVAPLANAN SORULAR 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İçerik Yer Tutucusu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913081339"/>
                  </p:ext>
                </p:extLst>
              </p:nvPr>
            </p:nvGraphicFramePr>
            <p:xfrm>
              <a:off x="1159099" y="1674254"/>
              <a:ext cx="10423302" cy="2816053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01213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55091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17775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68249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86568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numarası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DOĞRU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YANLIŞ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Kişi sayısı 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8801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1. </a:t>
                          </a: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6477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sz="24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√</m:t>
                                </m:r>
                              </m:oMath>
                            </m:oMathPara>
                          </a14:m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207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</a:t>
                          </a: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99,05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96235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23. </a:t>
                          </a: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sz="2400" i="1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√</m:t>
                                </m:r>
                              </m:oMath>
                            </m:oMathPara>
                          </a14:m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194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</a:t>
                          </a: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92,83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İçerik Yer Tutucusu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913081339"/>
                  </p:ext>
                </p:extLst>
              </p:nvPr>
            </p:nvGraphicFramePr>
            <p:xfrm>
              <a:off x="1159099" y="1674254"/>
              <a:ext cx="10423302" cy="2816053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01213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55091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17775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68249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86568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numarası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DOĞRU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YANLIŞ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Kişi sayısı 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8801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1. </a:t>
                          </a: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6775" t="-93252" r="-137221" b="-1073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207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</a:t>
                          </a: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99,05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96235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23. </a:t>
                          </a: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75096" t="-199367" r="-53257" b="-107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194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</a:t>
                          </a: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92,83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0194477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EN FAZLA DOĞRU CEVAPLANAN SORU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609600" y="1767007"/>
            <a:ext cx="10972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tr-T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tr-TR" sz="2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609600" y="1767007"/>
            <a:ext cx="10972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1.</a:t>
            </a:r>
            <a:r>
              <a:rPr lang="tr-TR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SORU</a:t>
            </a:r>
            <a:r>
              <a:rPr lang="tr-T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tr-TR" sz="3600" b="1" dirty="0">
                <a:ea typeface="Times New Roman" panose="02020603050405020304" pitchFamily="18" charset="0"/>
              </a:rPr>
              <a:t>Bilenle bilmeyeni ayırt edemeyen, mutlaka testten çıkarılması gereken, çok kolay soru</a:t>
            </a:r>
            <a:endParaRPr lang="tr-TR" sz="3600" dirty="0"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tabLst>
                <a:tab pos="457200" algn="l"/>
              </a:tabLst>
            </a:pPr>
            <a:r>
              <a:rPr lang="tr-TR" sz="3600" dirty="0">
                <a:ea typeface="Times New Roman" panose="02020603050405020304" pitchFamily="18" charset="0"/>
              </a:rPr>
              <a:t>Aşağıdakilerden hangisi deri eklerinden biri değildir?</a:t>
            </a:r>
            <a:br>
              <a:rPr lang="tr-TR" sz="3600" dirty="0">
                <a:ea typeface="Times New Roman" panose="02020603050405020304" pitchFamily="18" charset="0"/>
              </a:rPr>
            </a:br>
            <a:r>
              <a:rPr lang="tr-TR" sz="3600" dirty="0">
                <a:ea typeface="Times New Roman" panose="02020603050405020304" pitchFamily="18" charset="0"/>
              </a:rPr>
              <a:t>a)    </a:t>
            </a:r>
            <a:r>
              <a:rPr lang="tr-TR" sz="3600" dirty="0" err="1">
                <a:ea typeface="Times New Roman" panose="02020603050405020304" pitchFamily="18" charset="0"/>
              </a:rPr>
              <a:t>Sebase</a:t>
            </a:r>
            <a:r>
              <a:rPr lang="tr-TR" sz="3600" dirty="0">
                <a:ea typeface="Times New Roman" panose="02020603050405020304" pitchFamily="18" charset="0"/>
              </a:rPr>
              <a:t> bez (yağ bezi</a:t>
            </a:r>
            <a:r>
              <a:rPr lang="tr-TR" sz="3600" dirty="0" smtClean="0">
                <a:ea typeface="Times New Roman" panose="02020603050405020304" pitchFamily="18" charset="0"/>
              </a:rPr>
              <a:t>) (0)</a:t>
            </a:r>
            <a:r>
              <a:rPr lang="tr-TR" sz="3600" dirty="0">
                <a:ea typeface="Times New Roman" panose="02020603050405020304" pitchFamily="18" charset="0"/>
              </a:rPr>
              <a:t/>
            </a:r>
            <a:br>
              <a:rPr lang="tr-TR" sz="3600" dirty="0">
                <a:ea typeface="Times New Roman" panose="02020603050405020304" pitchFamily="18" charset="0"/>
              </a:rPr>
            </a:br>
            <a:r>
              <a:rPr lang="tr-TR" sz="3600" dirty="0">
                <a:ea typeface="Times New Roman" panose="02020603050405020304" pitchFamily="18" charset="0"/>
              </a:rPr>
              <a:t>b)    Ter bezi (</a:t>
            </a:r>
            <a:r>
              <a:rPr lang="tr-TR" sz="3600" dirty="0" err="1">
                <a:ea typeface="Times New Roman" panose="02020603050405020304" pitchFamily="18" charset="0"/>
              </a:rPr>
              <a:t>ekrin</a:t>
            </a:r>
            <a:r>
              <a:rPr lang="tr-TR" sz="3600" dirty="0">
                <a:ea typeface="Times New Roman" panose="02020603050405020304" pitchFamily="18" charset="0"/>
              </a:rPr>
              <a:t>, </a:t>
            </a:r>
            <a:r>
              <a:rPr lang="tr-TR" sz="3600" dirty="0" err="1">
                <a:ea typeface="Times New Roman" panose="02020603050405020304" pitchFamily="18" charset="0"/>
              </a:rPr>
              <a:t>apokrin</a:t>
            </a:r>
            <a:r>
              <a:rPr lang="tr-TR" sz="3600" dirty="0" smtClean="0">
                <a:ea typeface="Times New Roman" panose="02020603050405020304" pitchFamily="18" charset="0"/>
              </a:rPr>
              <a:t>) (1)</a:t>
            </a:r>
            <a:r>
              <a:rPr lang="tr-TR" sz="3600" dirty="0">
                <a:ea typeface="Times New Roman" panose="02020603050405020304" pitchFamily="18" charset="0"/>
              </a:rPr>
              <a:t/>
            </a:r>
            <a:br>
              <a:rPr lang="tr-TR" sz="3600" dirty="0">
                <a:ea typeface="Times New Roman" panose="02020603050405020304" pitchFamily="18" charset="0"/>
              </a:rPr>
            </a:br>
            <a:r>
              <a:rPr lang="tr-TR" sz="3600" dirty="0">
                <a:ea typeface="Times New Roman" panose="02020603050405020304" pitchFamily="18" charset="0"/>
              </a:rPr>
              <a:t>c)    </a:t>
            </a:r>
            <a:r>
              <a:rPr lang="tr-TR" sz="3600" dirty="0" smtClean="0">
                <a:ea typeface="Times New Roman" panose="02020603050405020304" pitchFamily="18" charset="0"/>
              </a:rPr>
              <a:t>Kıl  (0)</a:t>
            </a:r>
            <a:r>
              <a:rPr lang="tr-TR" sz="3600" dirty="0">
                <a:ea typeface="Times New Roman" panose="02020603050405020304" pitchFamily="18" charset="0"/>
              </a:rPr>
              <a:t/>
            </a:r>
            <a:br>
              <a:rPr lang="tr-TR" sz="3600" dirty="0">
                <a:ea typeface="Times New Roman" panose="02020603050405020304" pitchFamily="18" charset="0"/>
              </a:rPr>
            </a:br>
            <a:r>
              <a:rPr lang="tr-TR" sz="3600" dirty="0">
                <a:ea typeface="Times New Roman" panose="02020603050405020304" pitchFamily="18" charset="0"/>
              </a:rPr>
              <a:t>d)    </a:t>
            </a:r>
            <a:r>
              <a:rPr lang="tr-TR" sz="3600" dirty="0" smtClean="0">
                <a:ea typeface="Times New Roman" panose="02020603050405020304" pitchFamily="18" charset="0"/>
              </a:rPr>
              <a:t>Tırnak (1)</a:t>
            </a:r>
            <a:r>
              <a:rPr lang="tr-TR" sz="3600" dirty="0">
                <a:ea typeface="Times New Roman" panose="02020603050405020304" pitchFamily="18" charset="0"/>
              </a:rPr>
              <a:t/>
            </a:r>
            <a:br>
              <a:rPr lang="tr-TR" sz="3600" dirty="0">
                <a:ea typeface="Times New Roman" panose="02020603050405020304" pitchFamily="18" charset="0"/>
              </a:rPr>
            </a:br>
            <a:r>
              <a:rPr lang="tr-TR" sz="3600" b="1" dirty="0">
                <a:ea typeface="Times New Roman" panose="02020603050405020304" pitchFamily="18" charset="0"/>
              </a:rPr>
              <a:t>e)    Lenf </a:t>
            </a:r>
            <a:r>
              <a:rPr lang="tr-TR" sz="3600" b="1" dirty="0" err="1" smtClean="0">
                <a:ea typeface="Times New Roman" panose="02020603050405020304" pitchFamily="18" charset="0"/>
              </a:rPr>
              <a:t>nodu</a:t>
            </a:r>
            <a:r>
              <a:rPr lang="tr-TR" sz="3600" b="1" dirty="0" smtClean="0">
                <a:ea typeface="Times New Roman" panose="02020603050405020304" pitchFamily="18" charset="0"/>
              </a:rPr>
              <a:t>  (207)</a:t>
            </a:r>
            <a:endParaRPr lang="tr-TR" sz="3600" b="1" dirty="0"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tr-TR" sz="3600" dirty="0">
                <a:ea typeface="Times New Roman" panose="02020603050405020304" pitchFamily="18" charset="0"/>
              </a:rPr>
              <a:t> </a:t>
            </a:r>
            <a:endParaRPr lang="tr-TR" sz="36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0656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FAZLA YANLIŞ CEVAPLANAN SORU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821620"/>
          </a:xfrm>
        </p:spPr>
        <p:txBody>
          <a:bodyPr>
            <a:normAutofit lnSpcReduction="10000"/>
          </a:bodyPr>
          <a:lstStyle/>
          <a:p>
            <a:r>
              <a:rPr lang="tr-TR" b="1" dirty="0"/>
              <a:t>23. SORU: Bilenle bilmeyeni ayırt edemeyen, mutlaka testten çıkarılması gereken, çok zor soru</a:t>
            </a:r>
            <a:endParaRPr lang="tr-TR" dirty="0"/>
          </a:p>
          <a:p>
            <a:pPr lvl="0"/>
            <a:r>
              <a:rPr lang="tr-TR" dirty="0" err="1"/>
              <a:t>Homozigot</a:t>
            </a:r>
            <a:r>
              <a:rPr lang="tr-TR" dirty="0"/>
              <a:t> hemoglobin S hastalığında aşağıdakilerden hangisi gözlenmez</a:t>
            </a:r>
            <a:r>
              <a:rPr lang="tr-TR" dirty="0" smtClean="0"/>
              <a:t>? 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a)    </a:t>
            </a:r>
            <a:r>
              <a:rPr lang="tr-TR" dirty="0" err="1" smtClean="0"/>
              <a:t>Priapizm</a:t>
            </a:r>
            <a:r>
              <a:rPr lang="tr-TR" dirty="0" smtClean="0"/>
              <a:t> (30)</a:t>
            </a:r>
            <a:r>
              <a:rPr lang="tr-TR" dirty="0"/>
              <a:t/>
            </a:r>
            <a:br>
              <a:rPr lang="tr-TR" dirty="0"/>
            </a:br>
            <a:r>
              <a:rPr lang="tr-TR" b="1" dirty="0"/>
              <a:t>b)    Akut </a:t>
            </a:r>
            <a:r>
              <a:rPr lang="tr-TR" b="1" dirty="0" err="1"/>
              <a:t>hepatik</a:t>
            </a:r>
            <a:r>
              <a:rPr lang="tr-TR" b="1" dirty="0"/>
              <a:t> </a:t>
            </a:r>
            <a:r>
              <a:rPr lang="tr-TR" b="1" dirty="0" smtClean="0"/>
              <a:t>yetmezlik (15)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c)    </a:t>
            </a:r>
            <a:r>
              <a:rPr lang="tr-TR" dirty="0" err="1" smtClean="0"/>
              <a:t>Daktilit</a:t>
            </a:r>
            <a:r>
              <a:rPr lang="tr-TR" dirty="0" smtClean="0"/>
              <a:t> (124)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d)    Akut göğüs </a:t>
            </a:r>
            <a:r>
              <a:rPr lang="tr-TR" dirty="0" smtClean="0"/>
              <a:t>sendromu (24)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e)    </a:t>
            </a:r>
            <a:r>
              <a:rPr lang="tr-TR" dirty="0" err="1"/>
              <a:t>Renal</a:t>
            </a:r>
            <a:r>
              <a:rPr lang="tr-TR" dirty="0"/>
              <a:t> </a:t>
            </a:r>
            <a:r>
              <a:rPr lang="tr-TR" dirty="0" smtClean="0"/>
              <a:t>hastalık (15)</a:t>
            </a:r>
          </a:p>
          <a:p>
            <a:pPr lvl="0"/>
            <a:r>
              <a:rPr lang="tr-TR" dirty="0" smtClean="0"/>
              <a:t>1 kişi boş bırakmıştır</a:t>
            </a:r>
            <a:endParaRPr lang="tr-TR" dirty="0"/>
          </a:p>
          <a:p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7584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9870425"/>
              </p:ext>
            </p:extLst>
          </p:nvPr>
        </p:nvGraphicFramePr>
        <p:xfrm>
          <a:off x="609601" y="336882"/>
          <a:ext cx="10972798" cy="61739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92582">
                  <a:extLst>
                    <a:ext uri="{9D8B030D-6E8A-4147-A177-3AD203B41FA5}">
                      <a16:colId xmlns:a16="http://schemas.microsoft.com/office/drawing/2014/main" val="1765442900"/>
                    </a:ext>
                  </a:extLst>
                </a:gridCol>
                <a:gridCol w="1995054">
                  <a:extLst>
                    <a:ext uri="{9D8B030D-6E8A-4147-A177-3AD203B41FA5}">
                      <a16:colId xmlns:a16="http://schemas.microsoft.com/office/drawing/2014/main" val="1210451157"/>
                    </a:ext>
                  </a:extLst>
                </a:gridCol>
                <a:gridCol w="1995054">
                  <a:extLst>
                    <a:ext uri="{9D8B030D-6E8A-4147-A177-3AD203B41FA5}">
                      <a16:colId xmlns:a16="http://schemas.microsoft.com/office/drawing/2014/main" val="1770138817"/>
                    </a:ext>
                  </a:extLst>
                </a:gridCol>
                <a:gridCol w="1995054">
                  <a:extLst>
                    <a:ext uri="{9D8B030D-6E8A-4147-A177-3AD203B41FA5}">
                      <a16:colId xmlns:a16="http://schemas.microsoft.com/office/drawing/2014/main" val="3099225376"/>
                    </a:ext>
                  </a:extLst>
                </a:gridCol>
                <a:gridCol w="1995054">
                  <a:extLst>
                    <a:ext uri="{9D8B030D-6E8A-4147-A177-3AD203B41FA5}">
                      <a16:colId xmlns:a16="http://schemas.microsoft.com/office/drawing/2014/main" val="883360292"/>
                    </a:ext>
                  </a:extLst>
                </a:gridCol>
              </a:tblGrid>
              <a:tr h="461519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tr-TR" sz="2400" u="none" strike="noStrike" dirty="0">
                          <a:effectLst/>
                        </a:rPr>
                        <a:t>DERS BAZINDA EN FAZLA DOĞRU VE YANLIŞ CEVAPLANAN SORULAR 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445357"/>
                  </a:ext>
                </a:extLst>
              </a:tr>
              <a:tr h="46151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DERSLER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DOĞRU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YANLIŞ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1540268"/>
                  </a:ext>
                </a:extLst>
              </a:tr>
              <a:tr h="46151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SORU NO</a:t>
                      </a:r>
                      <a:endParaRPr lang="tr-TR" sz="1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KİŞİ SAYI / %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SORU NO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KİŞİ SAYI / %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438825"/>
                  </a:ext>
                </a:extLst>
              </a:tr>
              <a:tr h="46151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Deri ve Zührevi Hastalıkları 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207 (%99,05)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2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12 (%5,75)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978571"/>
                  </a:ext>
                </a:extLst>
              </a:tr>
              <a:tr h="46151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Ortopedi ve Travmatoloji 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5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158 (%75,6)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7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160 (%76,56)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263187"/>
                  </a:ext>
                </a:extLst>
              </a:tr>
              <a:tr h="46151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Tıbbi Farmakoloji 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14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202 (%96,66)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12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149 (%71,3)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8076143"/>
                  </a:ext>
                </a:extLst>
              </a:tr>
              <a:tr h="46151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Radyoloji 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18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155 (%74,17)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19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73 (%34,93)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24857"/>
                  </a:ext>
                </a:extLst>
              </a:tr>
              <a:tr h="46151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Çocuk Sağlığı ve Hastalıkları 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21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170 (%81,34)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23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194 (%92,83)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4006486"/>
                  </a:ext>
                </a:extLst>
              </a:tr>
              <a:tr h="46151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Plastik Rekonstrüksiyon ve Estetik Cerrahi 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26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203 (%97,13)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28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156 (%74,65)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1633567"/>
                  </a:ext>
                </a:extLst>
              </a:tr>
              <a:tr h="46151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Nükleer Tıp + Enfeksiyon Hastalıkları 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30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108 (%51,68)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29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125 (%59,81)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174169"/>
                  </a:ext>
                </a:extLst>
              </a:tr>
              <a:tr h="46151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Fiziksel Tıp ve Rehabilitasyon 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36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167 (%79,91)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32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177 (%84,69)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8957590"/>
                  </a:ext>
                </a:extLst>
              </a:tr>
              <a:tr h="46151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Tıbbi Patoloji 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48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203 (%97,13)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53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138 (%66,03)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318568"/>
                  </a:ext>
                </a:extLst>
              </a:tr>
              <a:tr h="46151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İç Hastalıkları 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96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206 (%98,57)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98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137 (%65,56)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7705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29126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7096" y="144379"/>
            <a:ext cx="11293642" cy="6593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4684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GÜVENİRLİK</a:t>
            </a:r>
            <a:endParaRPr lang="tr-TR" dirty="0"/>
          </a:p>
        </p:txBody>
      </p:sp>
      <p:graphicFrame>
        <p:nvGraphicFramePr>
          <p:cNvPr id="8" name="İçerik Yer Tutucus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8900050"/>
              </p:ext>
            </p:extLst>
          </p:nvPr>
        </p:nvGraphicFramePr>
        <p:xfrm>
          <a:off x="360947" y="2033338"/>
          <a:ext cx="6340642" cy="3380045"/>
        </p:xfrm>
        <a:graphic>
          <a:graphicData uri="http://schemas.openxmlformats.org/drawingml/2006/table">
            <a:tbl>
              <a:tblPr firstRow="1" firstCol="1" bandRow="1"/>
              <a:tblGrid>
                <a:gridCol w="4871309">
                  <a:extLst>
                    <a:ext uri="{9D8B030D-6E8A-4147-A177-3AD203B41FA5}">
                      <a16:colId xmlns:a16="http://schemas.microsoft.com/office/drawing/2014/main" val="746078651"/>
                    </a:ext>
                  </a:extLst>
                </a:gridCol>
                <a:gridCol w="1469333">
                  <a:extLst>
                    <a:ext uri="{9D8B030D-6E8A-4147-A177-3AD203B41FA5}">
                      <a16:colId xmlns:a16="http://schemas.microsoft.com/office/drawing/2014/main" val="2946518516"/>
                    </a:ext>
                  </a:extLst>
                </a:gridCol>
              </a:tblGrid>
              <a:tr h="5654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Cronbach's</a:t>
                      </a:r>
                      <a:r>
                        <a:rPr lang="tr-TR" sz="24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Alpha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0,90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690056"/>
                  </a:ext>
                </a:extLst>
              </a:tr>
              <a:tr h="661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Split-Half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odd-even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Correlation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0,83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288143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Spearman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-Brown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Prophecy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0,91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028354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Mean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Test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71,17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806577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Standard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Deviation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Test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12,15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14604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KR21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B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0,86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B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104286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KR20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0,90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536935"/>
                  </a:ext>
                </a:extLst>
              </a:tr>
            </a:tbl>
          </a:graphicData>
        </a:graphic>
      </p:graphicFrame>
      <p:graphicFrame>
        <p:nvGraphicFramePr>
          <p:cNvPr id="9" name="Tablo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0750593"/>
              </p:ext>
            </p:extLst>
          </p:nvPr>
        </p:nvGraphicFramePr>
        <p:xfrm>
          <a:off x="6918158" y="1909896"/>
          <a:ext cx="4824663" cy="3385994"/>
        </p:xfrm>
        <a:graphic>
          <a:graphicData uri="http://schemas.openxmlformats.org/drawingml/2006/table">
            <a:tbl>
              <a:tblPr firstRow="1" firstCol="1" bandRow="1"/>
              <a:tblGrid>
                <a:gridCol w="2401058">
                  <a:extLst>
                    <a:ext uri="{9D8B030D-6E8A-4147-A177-3AD203B41FA5}">
                      <a16:colId xmlns:a16="http://schemas.microsoft.com/office/drawing/2014/main" val="937265012"/>
                    </a:ext>
                  </a:extLst>
                </a:gridCol>
                <a:gridCol w="1039973">
                  <a:extLst>
                    <a:ext uri="{9D8B030D-6E8A-4147-A177-3AD203B41FA5}">
                      <a16:colId xmlns:a16="http://schemas.microsoft.com/office/drawing/2014/main" val="3217680511"/>
                    </a:ext>
                  </a:extLst>
                </a:gridCol>
                <a:gridCol w="1118937">
                  <a:extLst>
                    <a:ext uri="{9D8B030D-6E8A-4147-A177-3AD203B41FA5}">
                      <a16:colId xmlns:a16="http://schemas.microsoft.com/office/drawing/2014/main" val="2233608297"/>
                    </a:ext>
                  </a:extLst>
                </a:gridCol>
                <a:gridCol w="264695">
                  <a:extLst>
                    <a:ext uri="{9D8B030D-6E8A-4147-A177-3AD203B41FA5}">
                      <a16:colId xmlns:a16="http://schemas.microsoft.com/office/drawing/2014/main" val="1857057277"/>
                    </a:ext>
                  </a:extLst>
                </a:gridCol>
              </a:tblGrid>
              <a:tr h="447504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Reliability</a:t>
                      </a:r>
                      <a:r>
                        <a:rPr lang="tr-TR" sz="1600" dirty="0"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1600" dirty="0" err="1"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Calculator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816468"/>
                  </a:ext>
                </a:extLst>
              </a:tr>
              <a:tr h="671256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created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by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Del </a:t>
                      </a: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Siegle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(del.siegle@uconn.edu)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EPSY 5601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8638360"/>
                  </a:ext>
                </a:extLst>
              </a:tr>
              <a:tr h="2483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tr-TR" dirty="0"/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3607909"/>
                  </a:ext>
                </a:extLst>
              </a:tr>
              <a:tr h="2483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tr-TR"/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6223022"/>
                  </a:ext>
                </a:extLst>
              </a:tr>
              <a:tr h="556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tr-TR"/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4066098"/>
                  </a:ext>
                </a:extLst>
              </a:tr>
              <a:tr h="671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err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Questions</a:t>
                      </a:r>
                      <a:r>
                        <a:rPr lang="tr-TR" sz="20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100</a:t>
                      </a:r>
                      <a:endParaRPr lang="tr-T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F305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err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Subjects</a:t>
                      </a:r>
                      <a:r>
                        <a:rPr lang="tr-TR" sz="20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209</a:t>
                      </a:r>
                      <a:endParaRPr lang="tr-T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4765699"/>
                  </a:ext>
                </a:extLst>
              </a:tr>
              <a:tr h="4443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2089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055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SINAV ZORLUK İNDEKSİ </a:t>
            </a:r>
            <a:endParaRPr lang="tr-TR" sz="32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8649364"/>
              </p:ext>
            </p:extLst>
          </p:nvPr>
        </p:nvGraphicFramePr>
        <p:xfrm>
          <a:off x="609600" y="1828797"/>
          <a:ext cx="10633656" cy="3482619"/>
        </p:xfrm>
        <a:graphic>
          <a:graphicData uri="http://schemas.openxmlformats.org/drawingml/2006/table">
            <a:tbl>
              <a:tblPr firstRow="1" firstCol="1" bandRow="1"/>
              <a:tblGrid>
                <a:gridCol w="53395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66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73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8847">
                <a:tc>
                  <a:txBody>
                    <a:bodyPr/>
                    <a:lstStyle/>
                    <a:p>
                      <a:pPr algn="l"/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Zorluk indeksi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Yorum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128">
                <a:tc>
                  <a:txBody>
                    <a:bodyPr/>
                    <a:lstStyle/>
                    <a:p>
                      <a:pPr algn="l"/>
                      <a:r>
                        <a:rPr lang="tr-TR" sz="2400" b="1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2023-2024</a:t>
                      </a:r>
                      <a:endParaRPr lang="tr-TR" sz="2400" b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69,72</a:t>
                      </a:r>
                      <a:endParaRPr lang="tr-TR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1940075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82,51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ÇOK KOLAY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71,5</a:t>
                      </a:r>
                      <a:endParaRPr lang="tr-TR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2020-2021 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ONLİNE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ONLİNE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2019-2020</a:t>
                      </a:r>
                      <a:endParaRPr lang="tr-TR" sz="2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ONLİNE</a:t>
                      </a:r>
                      <a:endParaRPr lang="tr-TR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ONLİNE</a:t>
                      </a:r>
                      <a:endParaRPr lang="tr-TR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78470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3963373"/>
              </p:ext>
            </p:extLst>
          </p:nvPr>
        </p:nvGraphicFramePr>
        <p:xfrm>
          <a:off x="465222" y="336886"/>
          <a:ext cx="11534272" cy="60799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95110">
                  <a:extLst>
                    <a:ext uri="{9D8B030D-6E8A-4147-A177-3AD203B41FA5}">
                      <a16:colId xmlns:a16="http://schemas.microsoft.com/office/drawing/2014/main" val="393494872"/>
                    </a:ext>
                  </a:extLst>
                </a:gridCol>
                <a:gridCol w="1356527">
                  <a:extLst>
                    <a:ext uri="{9D8B030D-6E8A-4147-A177-3AD203B41FA5}">
                      <a16:colId xmlns:a16="http://schemas.microsoft.com/office/drawing/2014/main" val="3097800879"/>
                    </a:ext>
                  </a:extLst>
                </a:gridCol>
                <a:gridCol w="1356527">
                  <a:extLst>
                    <a:ext uri="{9D8B030D-6E8A-4147-A177-3AD203B41FA5}">
                      <a16:colId xmlns:a16="http://schemas.microsoft.com/office/drawing/2014/main" val="1690791432"/>
                    </a:ext>
                  </a:extLst>
                </a:gridCol>
                <a:gridCol w="1356527">
                  <a:extLst>
                    <a:ext uri="{9D8B030D-6E8A-4147-A177-3AD203B41FA5}">
                      <a16:colId xmlns:a16="http://schemas.microsoft.com/office/drawing/2014/main" val="1506577265"/>
                    </a:ext>
                  </a:extLst>
                </a:gridCol>
                <a:gridCol w="1356527">
                  <a:extLst>
                    <a:ext uri="{9D8B030D-6E8A-4147-A177-3AD203B41FA5}">
                      <a16:colId xmlns:a16="http://schemas.microsoft.com/office/drawing/2014/main" val="2558068926"/>
                    </a:ext>
                  </a:extLst>
                </a:gridCol>
                <a:gridCol w="1356527">
                  <a:extLst>
                    <a:ext uri="{9D8B030D-6E8A-4147-A177-3AD203B41FA5}">
                      <a16:colId xmlns:a16="http://schemas.microsoft.com/office/drawing/2014/main" val="1088050026"/>
                    </a:ext>
                  </a:extLst>
                </a:gridCol>
                <a:gridCol w="1356527">
                  <a:extLst>
                    <a:ext uri="{9D8B030D-6E8A-4147-A177-3AD203B41FA5}">
                      <a16:colId xmlns:a16="http://schemas.microsoft.com/office/drawing/2014/main" val="2107524108"/>
                    </a:ext>
                  </a:extLst>
                </a:gridCol>
              </a:tblGrid>
              <a:tr h="328496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tr-TR" sz="2000" b="1" u="none" strike="noStrike" dirty="0">
                          <a:effectLst/>
                        </a:rPr>
                        <a:t>SINAV AYIRT EDİCİLİK İNDEKSİ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0434660"/>
                  </a:ext>
                </a:extLst>
              </a:tr>
              <a:tr h="985489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Sorunun Niteliği 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(Ayırt Edicilik)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Sayı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Çok Kolay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Kolay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Orta Güçlükte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Zor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Çok Zor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610897"/>
                  </a:ext>
                </a:extLst>
              </a:tr>
              <a:tr h="656993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Bilenle bilmeyeni ayırt 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edebilen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9                        % 9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 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3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6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 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 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1733263"/>
                  </a:ext>
                </a:extLst>
              </a:tr>
              <a:tr h="985489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Bilenle bilmeyeni tam ayırt edemeyen (Gözden geçirilmeli)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25                        % 25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4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14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6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1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 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762044"/>
                  </a:ext>
                </a:extLst>
              </a:tr>
              <a:tr h="1233248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Bilenle bilmeyeni ayırt edemeyen (Düzeltilmeli, geliştirilmeli)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26                        % 26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5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13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3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5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 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470054"/>
                  </a:ext>
                </a:extLst>
              </a:tr>
              <a:tr h="1233248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Bilenle bilmeyeni ayırt edemeyen (Mutlaka testten çıkarılması gereken)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40                        % 40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28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4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2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4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2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651954"/>
                  </a:ext>
                </a:extLst>
              </a:tr>
              <a:tr h="656993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TOPLAM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100                        % 100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37                        % 37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34                        % 34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17                        % 17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10                        % 10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2                        % 2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91362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6946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772732"/>
            <a:ext cx="10515600" cy="5404231"/>
          </a:xfrm>
        </p:spPr>
        <p:txBody>
          <a:bodyPr>
            <a:normAutofit/>
          </a:bodyPr>
          <a:lstStyle/>
          <a:p>
            <a:r>
              <a:rPr lang="tr-TR" sz="3200" b="1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VII. </a:t>
            </a:r>
            <a:r>
              <a:rPr lang="tr-TR" sz="3200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DERS KURULU: </a:t>
            </a:r>
            <a:r>
              <a:rPr lang="tr-TR" sz="3200" b="1" dirty="0"/>
              <a:t>KAS-İSKELET ve HEMATOPOETİK </a:t>
            </a:r>
            <a:r>
              <a:rPr lang="tr-TR" sz="3200" b="1" dirty="0" smtClean="0"/>
              <a:t>SİSTEM</a:t>
            </a:r>
          </a:p>
          <a:p>
            <a:pPr marL="0" indent="0">
              <a:buNone/>
            </a:pPr>
            <a:endParaRPr lang="tr-TR" sz="3200" dirty="0"/>
          </a:p>
          <a:p>
            <a:r>
              <a:rPr lang="tr-TR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06 Mayıs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24 Mayıs </a:t>
            </a:r>
            <a:r>
              <a:rPr lang="tr-TR" sz="32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r>
              <a:rPr lang="tr-TR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 Hafta</a:t>
            </a:r>
            <a:endParaRPr lang="tr-TR" sz="3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50440" algn="l"/>
                <a:tab pos="2340610" algn="l"/>
                <a:tab pos="2430780" algn="l"/>
              </a:tabLst>
            </a:pPr>
            <a:r>
              <a:rPr lang="tr-TR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Kurul Toplam Ders </a:t>
            </a:r>
            <a:r>
              <a:rPr lang="tr-TR" sz="32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Saati</a:t>
            </a:r>
            <a:r>
              <a:rPr lang="tr-TR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tr-TR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78 saat teorik , 6 </a:t>
            </a: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aat pratik (84)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50440" algn="l"/>
                <a:tab pos="2340610" algn="l"/>
                <a:tab pos="2430780" algn="l"/>
              </a:tabLst>
            </a:pPr>
            <a:r>
              <a:rPr lang="tr-TR" sz="32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Teorik Sınav		</a:t>
            </a:r>
            <a:r>
              <a:rPr lang="tr-TR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: </a:t>
            </a:r>
            <a:r>
              <a:rPr lang="tr-TR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24 Mayıs 2024</a:t>
            </a:r>
            <a:r>
              <a:rPr lang="tr-TR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tr-TR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Ders Kurulu </a:t>
            </a:r>
            <a:r>
              <a:rPr lang="tr-TR" sz="32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Başkanı</a:t>
            </a:r>
            <a:r>
              <a:rPr lang="tr-TR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:</a:t>
            </a:r>
            <a:r>
              <a:rPr lang="tr-TR" sz="3200" kern="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kern="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Doç. Dr. Arif GÜLKESEN</a:t>
            </a:r>
            <a:endParaRPr lang="tr-TR" sz="32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2057400" algn="l"/>
                <a:tab pos="2250440" algn="l"/>
                <a:tab pos="2340610" algn="l"/>
              </a:tabLst>
            </a:pPr>
            <a:r>
              <a:rPr lang="tr-TR" sz="3200" b="1" kern="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Başkan Yardımcısı   </a:t>
            </a:r>
            <a:r>
              <a:rPr lang="tr-TR" sz="3200" b="1" kern="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:</a:t>
            </a:r>
            <a:r>
              <a:rPr lang="tr-TR" sz="3200" kern="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tr-TR" sz="3200" kern="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Dr. </a:t>
            </a:r>
            <a:r>
              <a:rPr lang="tr-TR" sz="3200" kern="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Öğr</a:t>
            </a:r>
            <a:r>
              <a:rPr lang="tr-TR" sz="3200" kern="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Üyesi Sefa </a:t>
            </a:r>
            <a:r>
              <a:rPr lang="tr-TR" sz="3200" kern="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</a:t>
            </a:r>
            <a:endParaRPr lang="tr-TR" sz="32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2250440" algn="l"/>
                <a:tab pos="2340610" algn="l"/>
                <a:tab pos="2430780" algn="l"/>
              </a:tabLst>
            </a:pP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5992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2611353"/>
              </p:ext>
            </p:extLst>
          </p:nvPr>
        </p:nvGraphicFramePr>
        <p:xfrm>
          <a:off x="212738" y="861433"/>
          <a:ext cx="11305496" cy="6060474"/>
        </p:xfrm>
        <a:graphic>
          <a:graphicData uri="http://schemas.openxmlformats.org/drawingml/2006/table">
            <a:tbl>
              <a:tblPr firstRow="1" firstCol="1" bandRow="1"/>
              <a:tblGrid>
                <a:gridCol w="2981943">
                  <a:extLst>
                    <a:ext uri="{9D8B030D-6E8A-4147-A177-3AD203B41FA5}">
                      <a16:colId xmlns:a16="http://schemas.microsoft.com/office/drawing/2014/main" val="3100430661"/>
                    </a:ext>
                  </a:extLst>
                </a:gridCol>
                <a:gridCol w="644847">
                  <a:extLst>
                    <a:ext uri="{9D8B030D-6E8A-4147-A177-3AD203B41FA5}">
                      <a16:colId xmlns:a16="http://schemas.microsoft.com/office/drawing/2014/main" val="1780405140"/>
                    </a:ext>
                  </a:extLst>
                </a:gridCol>
                <a:gridCol w="644847">
                  <a:extLst>
                    <a:ext uri="{9D8B030D-6E8A-4147-A177-3AD203B41FA5}">
                      <a16:colId xmlns:a16="http://schemas.microsoft.com/office/drawing/2014/main" val="3265446109"/>
                    </a:ext>
                  </a:extLst>
                </a:gridCol>
                <a:gridCol w="644847">
                  <a:extLst>
                    <a:ext uri="{9D8B030D-6E8A-4147-A177-3AD203B41FA5}">
                      <a16:colId xmlns:a16="http://schemas.microsoft.com/office/drawing/2014/main" val="3702637784"/>
                    </a:ext>
                  </a:extLst>
                </a:gridCol>
                <a:gridCol w="644847">
                  <a:extLst>
                    <a:ext uri="{9D8B030D-6E8A-4147-A177-3AD203B41FA5}">
                      <a16:colId xmlns:a16="http://schemas.microsoft.com/office/drawing/2014/main" val="2413676097"/>
                    </a:ext>
                  </a:extLst>
                </a:gridCol>
                <a:gridCol w="644847">
                  <a:extLst>
                    <a:ext uri="{9D8B030D-6E8A-4147-A177-3AD203B41FA5}">
                      <a16:colId xmlns:a16="http://schemas.microsoft.com/office/drawing/2014/main" val="480771401"/>
                    </a:ext>
                  </a:extLst>
                </a:gridCol>
                <a:gridCol w="644847">
                  <a:extLst>
                    <a:ext uri="{9D8B030D-6E8A-4147-A177-3AD203B41FA5}">
                      <a16:colId xmlns:a16="http://schemas.microsoft.com/office/drawing/2014/main" val="1538058220"/>
                    </a:ext>
                  </a:extLst>
                </a:gridCol>
                <a:gridCol w="644847">
                  <a:extLst>
                    <a:ext uri="{9D8B030D-6E8A-4147-A177-3AD203B41FA5}">
                      <a16:colId xmlns:a16="http://schemas.microsoft.com/office/drawing/2014/main" val="2094377649"/>
                    </a:ext>
                  </a:extLst>
                </a:gridCol>
                <a:gridCol w="644847">
                  <a:extLst>
                    <a:ext uri="{9D8B030D-6E8A-4147-A177-3AD203B41FA5}">
                      <a16:colId xmlns:a16="http://schemas.microsoft.com/office/drawing/2014/main" val="2373846175"/>
                    </a:ext>
                  </a:extLst>
                </a:gridCol>
                <a:gridCol w="644847">
                  <a:extLst>
                    <a:ext uri="{9D8B030D-6E8A-4147-A177-3AD203B41FA5}">
                      <a16:colId xmlns:a16="http://schemas.microsoft.com/office/drawing/2014/main" val="4129147208"/>
                    </a:ext>
                  </a:extLst>
                </a:gridCol>
                <a:gridCol w="619438">
                  <a:extLst>
                    <a:ext uri="{9D8B030D-6E8A-4147-A177-3AD203B41FA5}">
                      <a16:colId xmlns:a16="http://schemas.microsoft.com/office/drawing/2014/main" val="229966130"/>
                    </a:ext>
                  </a:extLst>
                </a:gridCol>
                <a:gridCol w="950246">
                  <a:extLst>
                    <a:ext uri="{9D8B030D-6E8A-4147-A177-3AD203B41FA5}">
                      <a16:colId xmlns:a16="http://schemas.microsoft.com/office/drawing/2014/main" val="931955829"/>
                    </a:ext>
                  </a:extLst>
                </a:gridCol>
                <a:gridCol w="950246">
                  <a:extLst>
                    <a:ext uri="{9D8B030D-6E8A-4147-A177-3AD203B41FA5}">
                      <a16:colId xmlns:a16="http://schemas.microsoft.com/office/drawing/2014/main" val="3166280861"/>
                    </a:ext>
                  </a:extLst>
                </a:gridCol>
              </a:tblGrid>
              <a:tr h="932214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Katılım: 41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(2023-2024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605484"/>
                  </a:ext>
                </a:extLst>
              </a:tr>
              <a:tr h="30591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(%)                              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(%)      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n=)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(n=)</a:t>
                      </a:r>
                      <a:endParaRPr lang="tr-TR" sz="16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380369"/>
                  </a:ext>
                </a:extLst>
              </a:tr>
              <a:tr h="13810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1.Kurulun amaç ve öğrenim hedeflerine ulaşmak için teorik ve pratik ders konu ve saatleri yeterliydi.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040165"/>
                  </a:ext>
                </a:extLst>
              </a:tr>
              <a:tr h="13810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Kurul süresince bireysel çalışıp anlamamız için yeterli serbest çalışma saati ayrılmıştı.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215999"/>
                  </a:ext>
                </a:extLst>
              </a:tr>
              <a:tr h="10357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3.Kurul içindeki ders konuları birbirlerini tamamlıyordu.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251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2687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7575940"/>
              </p:ext>
            </p:extLst>
          </p:nvPr>
        </p:nvGraphicFramePr>
        <p:xfrm>
          <a:off x="223248" y="977046"/>
          <a:ext cx="11455402" cy="4846264"/>
        </p:xfrm>
        <a:graphic>
          <a:graphicData uri="http://schemas.openxmlformats.org/drawingml/2006/table">
            <a:tbl>
              <a:tblPr firstRow="1" firstCol="1" bandRow="1"/>
              <a:tblGrid>
                <a:gridCol w="2949829">
                  <a:extLst>
                    <a:ext uri="{9D8B030D-6E8A-4147-A177-3AD203B41FA5}">
                      <a16:colId xmlns:a16="http://schemas.microsoft.com/office/drawing/2014/main" val="3100430661"/>
                    </a:ext>
                  </a:extLst>
                </a:gridCol>
                <a:gridCol w="637902">
                  <a:extLst>
                    <a:ext uri="{9D8B030D-6E8A-4147-A177-3AD203B41FA5}">
                      <a16:colId xmlns:a16="http://schemas.microsoft.com/office/drawing/2014/main" val="1780405140"/>
                    </a:ext>
                  </a:extLst>
                </a:gridCol>
                <a:gridCol w="637902">
                  <a:extLst>
                    <a:ext uri="{9D8B030D-6E8A-4147-A177-3AD203B41FA5}">
                      <a16:colId xmlns:a16="http://schemas.microsoft.com/office/drawing/2014/main" val="3265446109"/>
                    </a:ext>
                  </a:extLst>
                </a:gridCol>
                <a:gridCol w="637902">
                  <a:extLst>
                    <a:ext uri="{9D8B030D-6E8A-4147-A177-3AD203B41FA5}">
                      <a16:colId xmlns:a16="http://schemas.microsoft.com/office/drawing/2014/main" val="3702637784"/>
                    </a:ext>
                  </a:extLst>
                </a:gridCol>
                <a:gridCol w="637902">
                  <a:extLst>
                    <a:ext uri="{9D8B030D-6E8A-4147-A177-3AD203B41FA5}">
                      <a16:colId xmlns:a16="http://schemas.microsoft.com/office/drawing/2014/main" val="2413676097"/>
                    </a:ext>
                  </a:extLst>
                </a:gridCol>
                <a:gridCol w="637902">
                  <a:extLst>
                    <a:ext uri="{9D8B030D-6E8A-4147-A177-3AD203B41FA5}">
                      <a16:colId xmlns:a16="http://schemas.microsoft.com/office/drawing/2014/main" val="480771401"/>
                    </a:ext>
                  </a:extLst>
                </a:gridCol>
                <a:gridCol w="637902">
                  <a:extLst>
                    <a:ext uri="{9D8B030D-6E8A-4147-A177-3AD203B41FA5}">
                      <a16:colId xmlns:a16="http://schemas.microsoft.com/office/drawing/2014/main" val="1538058220"/>
                    </a:ext>
                  </a:extLst>
                </a:gridCol>
                <a:gridCol w="637902">
                  <a:extLst>
                    <a:ext uri="{9D8B030D-6E8A-4147-A177-3AD203B41FA5}">
                      <a16:colId xmlns:a16="http://schemas.microsoft.com/office/drawing/2014/main" val="2094377649"/>
                    </a:ext>
                  </a:extLst>
                </a:gridCol>
                <a:gridCol w="637902">
                  <a:extLst>
                    <a:ext uri="{9D8B030D-6E8A-4147-A177-3AD203B41FA5}">
                      <a16:colId xmlns:a16="http://schemas.microsoft.com/office/drawing/2014/main" val="2373846175"/>
                    </a:ext>
                  </a:extLst>
                </a:gridCol>
                <a:gridCol w="637902">
                  <a:extLst>
                    <a:ext uri="{9D8B030D-6E8A-4147-A177-3AD203B41FA5}">
                      <a16:colId xmlns:a16="http://schemas.microsoft.com/office/drawing/2014/main" val="4129147208"/>
                    </a:ext>
                  </a:extLst>
                </a:gridCol>
                <a:gridCol w="612767">
                  <a:extLst>
                    <a:ext uri="{9D8B030D-6E8A-4147-A177-3AD203B41FA5}">
                      <a16:colId xmlns:a16="http://schemas.microsoft.com/office/drawing/2014/main" val="229966130"/>
                    </a:ext>
                  </a:extLst>
                </a:gridCol>
                <a:gridCol w="1075844">
                  <a:extLst>
                    <a:ext uri="{9D8B030D-6E8A-4147-A177-3AD203B41FA5}">
                      <a16:colId xmlns:a16="http://schemas.microsoft.com/office/drawing/2014/main" val="1798288488"/>
                    </a:ext>
                  </a:extLst>
                </a:gridCol>
                <a:gridCol w="1075844">
                  <a:extLst>
                    <a:ext uri="{9D8B030D-6E8A-4147-A177-3AD203B41FA5}">
                      <a16:colId xmlns:a16="http://schemas.microsoft.com/office/drawing/2014/main" val="3651184131"/>
                    </a:ext>
                  </a:extLst>
                </a:gridCol>
              </a:tblGrid>
              <a:tr h="932214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(2023-2024)</a:t>
                      </a:r>
                      <a:endParaRPr lang="tr-TR" sz="18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605484"/>
                  </a:ext>
                </a:extLst>
              </a:tr>
              <a:tr h="30591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(%)                              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(%)      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380369"/>
                  </a:ext>
                </a:extLst>
              </a:tr>
              <a:tr h="9589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4.Kurul programına öğretim üyeleri uydu.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040165"/>
                  </a:ext>
                </a:extLst>
              </a:tr>
              <a:tr h="8933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5.Program değişiklikleri zamanında bildirildi.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215999"/>
                  </a:ext>
                </a:extLst>
              </a:tr>
              <a:tr h="10357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6.Konuları anlatan öğretim üyeleri hastalık ve sağlıkla ilişkileri açıkladılar.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251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73298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5321318"/>
              </p:ext>
            </p:extLst>
          </p:nvPr>
        </p:nvGraphicFramePr>
        <p:xfrm>
          <a:off x="140717" y="1030014"/>
          <a:ext cx="11377514" cy="5554980"/>
        </p:xfrm>
        <a:graphic>
          <a:graphicData uri="http://schemas.openxmlformats.org/drawingml/2006/table">
            <a:tbl>
              <a:tblPr firstRow="1" firstCol="1" bandRow="1"/>
              <a:tblGrid>
                <a:gridCol w="2916707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635170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635170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635170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635170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508067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629295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471972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629295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583024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795488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1151493">
                  <a:extLst>
                    <a:ext uri="{9D8B030D-6E8A-4147-A177-3AD203B41FA5}">
                      <a16:colId xmlns:a16="http://schemas.microsoft.com/office/drawing/2014/main" val="505330753"/>
                    </a:ext>
                  </a:extLst>
                </a:gridCol>
                <a:gridCol w="1151493">
                  <a:extLst>
                    <a:ext uri="{9D8B030D-6E8A-4147-A177-3AD203B41FA5}">
                      <a16:colId xmlns:a16="http://schemas.microsoft.com/office/drawing/2014/main" val="4105865504"/>
                    </a:ext>
                  </a:extLst>
                </a:gridCol>
              </a:tblGrid>
              <a:tr h="66874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(2023 2024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(2023 2024)</a:t>
                      </a:r>
                      <a:endParaRPr lang="tr-TR" sz="18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354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n=41)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(n=41)</a:t>
                      </a:r>
                      <a:endParaRPr lang="tr-TR" sz="16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7.Dersler anlamamı kolaylaştıracak içerikte ve yoğunluktaydı.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8.Görsel ve işitsel materyaller ( video, maket, slayt) anlamamı kolaylaştırdı.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9.Bu ders kurulundaki öğrendiğim bilgiler mesleğe karşı ilgimi artırdı.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944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1232319"/>
              </p:ext>
            </p:extLst>
          </p:nvPr>
        </p:nvGraphicFramePr>
        <p:xfrm>
          <a:off x="271048" y="981888"/>
          <a:ext cx="11375521" cy="5539740"/>
        </p:xfrm>
        <a:graphic>
          <a:graphicData uri="http://schemas.openxmlformats.org/drawingml/2006/table">
            <a:tbl>
              <a:tblPr firstRow="1" firstCol="1" bandRow="1"/>
              <a:tblGrid>
                <a:gridCol w="2939242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640078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640078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640078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640078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640078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640078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483167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662134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531573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606179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1156379">
                  <a:extLst>
                    <a:ext uri="{9D8B030D-6E8A-4147-A177-3AD203B41FA5}">
                      <a16:colId xmlns:a16="http://schemas.microsoft.com/office/drawing/2014/main" val="1340703012"/>
                    </a:ext>
                  </a:extLst>
                </a:gridCol>
                <a:gridCol w="1156379">
                  <a:extLst>
                    <a:ext uri="{9D8B030D-6E8A-4147-A177-3AD203B41FA5}">
                      <a16:colId xmlns:a16="http://schemas.microsoft.com/office/drawing/2014/main" val="358169958"/>
                    </a:ext>
                  </a:extLst>
                </a:gridCol>
              </a:tblGrid>
              <a:tr h="66874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2022 2023)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(2023 2024)</a:t>
                      </a:r>
                      <a:endParaRPr lang="tr-TR" sz="18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354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n=)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(n=)</a:t>
                      </a:r>
                      <a:endParaRPr lang="tr-TR" sz="16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10.Öğretim üyeleri interaktif ders işleyerek derslerde dikkatimizi canlı tuttu.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66,2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11.Kuruldaki pratikler dersi anlamamı kolaylaştırdı.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12.Kurul </a:t>
                      </a: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sürecinde kullanılan derslik, laboratuvar gibi fiziksel ortamlar ve kullanılan materyaller yeterliydi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43.1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310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6392657"/>
              </p:ext>
            </p:extLst>
          </p:nvPr>
        </p:nvGraphicFramePr>
        <p:xfrm>
          <a:off x="124250" y="482221"/>
          <a:ext cx="11393983" cy="6288337"/>
        </p:xfrm>
        <a:graphic>
          <a:graphicData uri="http://schemas.openxmlformats.org/drawingml/2006/table">
            <a:tbl>
              <a:tblPr firstRow="1" firstCol="1" bandRow="1"/>
              <a:tblGrid>
                <a:gridCol w="2708204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966798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657188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657188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661662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609468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641684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689811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37936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786064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753979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689810">
                  <a:extLst>
                    <a:ext uri="{9D8B030D-6E8A-4147-A177-3AD203B41FA5}">
                      <a16:colId xmlns:a16="http://schemas.microsoft.com/office/drawing/2014/main" val="2869319971"/>
                    </a:ext>
                  </a:extLst>
                </a:gridCol>
                <a:gridCol w="834191">
                  <a:extLst>
                    <a:ext uri="{9D8B030D-6E8A-4147-A177-3AD203B41FA5}">
                      <a16:colId xmlns:a16="http://schemas.microsoft.com/office/drawing/2014/main" val="61215323"/>
                    </a:ext>
                  </a:extLst>
                </a:gridCol>
              </a:tblGrid>
              <a:tr h="893286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2022 2023</a:t>
                      </a: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(2023- 2024)</a:t>
                      </a:r>
                      <a:endParaRPr lang="tr-TR" sz="18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58857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(%)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(%)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(%)                                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(%)                     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(%)    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n=)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(n=)</a:t>
                      </a:r>
                      <a:endParaRPr lang="tr-TR" sz="16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84563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13.Bu kurulda aldığım eğitimden memnunum.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61,6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112751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14.Kurulun amaç ve öğrenim hedeflerine ulaştığımı düşünüyorum.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225502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15.Kurul sonu sınavının kurul boyu öğretilenleri kapsadığını ve öğrendiklerimi nesnel bir şekilde ölçtüğünü düşünüyorum.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15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OLUMLU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5257799"/>
          </a:xfrm>
        </p:spPr>
        <p:txBody>
          <a:bodyPr>
            <a:normAutofit/>
          </a:bodyPr>
          <a:lstStyle/>
          <a:p>
            <a:pPr lvl="0"/>
            <a:endParaRPr lang="tr-TR" dirty="0" smtClean="0"/>
          </a:p>
          <a:p>
            <a:pPr lvl="0"/>
            <a:r>
              <a:rPr lang="tr-TR" dirty="0" smtClean="0"/>
              <a:t>Dersler birbirini tamamlıyordu (6)</a:t>
            </a:r>
          </a:p>
          <a:p>
            <a:pPr lvl="0"/>
            <a:r>
              <a:rPr lang="tr-TR" dirty="0"/>
              <a:t>Hocalarımızın ders sunumu yaparken karşılaştığı vakalardan örnekler vermesi öğrenim </a:t>
            </a:r>
            <a:r>
              <a:rPr lang="tr-TR" dirty="0" smtClean="0"/>
              <a:t>süresince iyi oldu (3)</a:t>
            </a:r>
          </a:p>
          <a:p>
            <a:pPr lvl="0"/>
            <a:r>
              <a:rPr lang="tr-TR" dirty="0"/>
              <a:t>Süresinin kısa </a:t>
            </a:r>
            <a:r>
              <a:rPr lang="tr-TR" dirty="0" smtClean="0"/>
              <a:t>olması</a:t>
            </a:r>
          </a:p>
          <a:p>
            <a:pPr lvl="0"/>
            <a:r>
              <a:rPr lang="tr-TR" dirty="0"/>
              <a:t>Toplumda sık karşılaşılan hastalıklar işlendi. Hocaların sıkışık takvimde derste özverili olması önemliydi</a:t>
            </a:r>
            <a:r>
              <a:rPr lang="tr-TR" dirty="0" smtClean="0"/>
              <a:t>.</a:t>
            </a:r>
          </a:p>
          <a:p>
            <a:pPr lvl="0"/>
            <a:r>
              <a:rPr lang="tr-TR" dirty="0" smtClean="0"/>
              <a:t>Sınavın kalitesi ve hedefi (3)</a:t>
            </a:r>
          </a:p>
          <a:p>
            <a:pPr lvl="0"/>
            <a:endParaRPr lang="tr-TR" sz="2800" dirty="0"/>
          </a:p>
          <a:p>
            <a:pPr marL="0" lvl="0" indent="0">
              <a:buNone/>
            </a:pPr>
            <a:endParaRPr lang="tr-TR" dirty="0" smtClean="0"/>
          </a:p>
          <a:p>
            <a:pPr lvl="0"/>
            <a:endParaRPr lang="tr-TR" sz="2800" dirty="0" smtClean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6161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OLUMLU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sz="28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Son kurul olması</a:t>
            </a:r>
          </a:p>
          <a:p>
            <a:pPr lvl="0"/>
            <a:endParaRPr lang="tr-TR" sz="2800" dirty="0" smtClean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tr-TR" dirty="0"/>
              <a:t>Genel olarak tüm sene boyunca </a:t>
            </a:r>
            <a:r>
              <a:rPr lang="tr-TR" dirty="0" smtClean="0"/>
              <a:t> </a:t>
            </a:r>
            <a:r>
              <a:rPr lang="tr-TR" dirty="0"/>
              <a:t>konu ve ders </a:t>
            </a:r>
            <a:r>
              <a:rPr lang="tr-TR" dirty="0" smtClean="0"/>
              <a:t>sayısı yoğunluğu </a:t>
            </a:r>
            <a:r>
              <a:rPr lang="tr-TR" dirty="0"/>
              <a:t>iyi organize edildi. Farklı derslerdeki konuların anlatılış sırası  örtüşüyordu bu da konuları daha anlaşılır kıldı. Kabaca diğer fakültelerden daha eksik </a:t>
            </a:r>
            <a:r>
              <a:rPr lang="tr-TR" dirty="0" err="1"/>
              <a:t>hissettigim</a:t>
            </a:r>
            <a:r>
              <a:rPr lang="tr-TR" dirty="0"/>
              <a:t> bariz bir konu olmadı. </a:t>
            </a:r>
            <a:endParaRPr lang="tr-TR" dirty="0" smtClean="0"/>
          </a:p>
          <a:p>
            <a:pPr lvl="0"/>
            <a:r>
              <a:rPr lang="tr-TR" dirty="0" smtClean="0"/>
              <a:t>Stajlara </a:t>
            </a:r>
            <a:r>
              <a:rPr lang="tr-TR" dirty="0"/>
              <a:t>iyi bir hazırlık </a:t>
            </a:r>
            <a:r>
              <a:rPr lang="tr-TR" dirty="0" err="1"/>
              <a:t>geçirdigimiz</a:t>
            </a:r>
            <a:r>
              <a:rPr lang="tr-TR" dirty="0"/>
              <a:t> bir seneydi.</a:t>
            </a:r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0835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Ders saati azdı </a:t>
            </a:r>
            <a:r>
              <a:rPr lang="tr-TR" dirty="0" smtClean="0"/>
              <a:t>(3)</a:t>
            </a:r>
          </a:p>
          <a:p>
            <a:r>
              <a:rPr lang="tr-TR" dirty="0" smtClean="0"/>
              <a:t>Bir çok </a:t>
            </a:r>
            <a:r>
              <a:rPr lang="tr-TR" dirty="0"/>
              <a:t>hastalığı, toplumda sık görülen hastalıkları </a:t>
            </a:r>
            <a:r>
              <a:rPr lang="tr-TR" dirty="0" smtClean="0"/>
              <a:t>öğrendim</a:t>
            </a:r>
          </a:p>
          <a:p>
            <a:r>
              <a:rPr lang="tr-TR" dirty="0"/>
              <a:t>Konuları diğer komitelere oranla ilgi çekiciydi ,hocalarımızın yoğunluğa rağmen süreci iyi yönettiğini düşünüyorum. </a:t>
            </a:r>
            <a:endParaRPr lang="tr-TR" dirty="0" smtClean="0"/>
          </a:p>
          <a:p>
            <a:r>
              <a:rPr lang="tr-TR" dirty="0" smtClean="0"/>
              <a:t>Konular anlaşılır nitelikteydi (4)</a:t>
            </a:r>
          </a:p>
          <a:p>
            <a:r>
              <a:rPr lang="tr-TR" dirty="0"/>
              <a:t>Bu genel bir 3 yıl </a:t>
            </a:r>
            <a:r>
              <a:rPr lang="tr-TR" dirty="0" smtClean="0"/>
              <a:t> eleştirisi. Dersimize </a:t>
            </a:r>
            <a:r>
              <a:rPr lang="tr-TR" dirty="0"/>
              <a:t>giren hocalarımız alanında gerçekten iyi hocalardı ve özellikle klinik ağırlıklı ders anlattıkları zaman dersleri bunaltmıyordu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609600" y="786063"/>
            <a:ext cx="106359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smtClean="0"/>
              <a:t>             KURULLA </a:t>
            </a:r>
            <a:r>
              <a:rPr lang="tr-TR" sz="2800" b="1" dirty="0"/>
              <a:t>İLGİLİ ÖĞRENCİLERİN OLUMLU GÖRÜŞLERİ</a:t>
            </a:r>
          </a:p>
        </p:txBody>
      </p:sp>
    </p:spTree>
    <p:extLst>
      <p:ext uri="{BB962C8B-B14F-4D97-AF65-F5344CB8AC3E}">
        <p14:creationId xmlns:p14="http://schemas.microsoft.com/office/powerpoint/2010/main" val="31954752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OLUMLU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860331"/>
            <a:ext cx="10972800" cy="4265833"/>
          </a:xfrm>
        </p:spPr>
        <p:txBody>
          <a:bodyPr>
            <a:normAutofit/>
          </a:bodyPr>
          <a:lstStyle/>
          <a:p>
            <a:pPr lvl="0"/>
            <a:r>
              <a:rPr lang="tr-TR" dirty="0"/>
              <a:t>kıymetli hocalarımızın bizlere olumlu ve motive edici </a:t>
            </a:r>
            <a:r>
              <a:rPr lang="tr-TR" dirty="0" smtClean="0"/>
              <a:t>yaklaşımları (1)</a:t>
            </a:r>
          </a:p>
          <a:p>
            <a:pPr lvl="0"/>
            <a:r>
              <a:rPr lang="tr-TR" dirty="0"/>
              <a:t>Sınavın zorluk derecesi orta seviyedeydi</a:t>
            </a:r>
            <a:r>
              <a:rPr lang="tr-TR" dirty="0" smtClean="0"/>
              <a:t>.(1)</a:t>
            </a:r>
          </a:p>
          <a:p>
            <a:pPr lvl="0"/>
            <a:r>
              <a:rPr lang="tr-TR" sz="28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Çalışmak için yeterli </a:t>
            </a:r>
            <a:r>
              <a:rPr lang="tr-TR" sz="280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zaman vardı (5)</a:t>
            </a:r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7638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70852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sz="3600" dirty="0" smtClean="0"/>
          </a:p>
          <a:p>
            <a:r>
              <a:rPr lang="tr-TR" dirty="0" smtClean="0"/>
              <a:t>Yoğundu. Ders çalışmak için zaman azdı (7)</a:t>
            </a:r>
          </a:p>
          <a:p>
            <a:r>
              <a:rPr lang="tr-TR" dirty="0"/>
              <a:t>B</a:t>
            </a:r>
            <a:r>
              <a:rPr lang="tr-TR" dirty="0" smtClean="0"/>
              <a:t>u </a:t>
            </a:r>
            <a:r>
              <a:rPr lang="tr-TR" dirty="0"/>
              <a:t>sene </a:t>
            </a:r>
            <a:r>
              <a:rPr lang="tr-TR" dirty="0" smtClean="0"/>
              <a:t> </a:t>
            </a:r>
            <a:r>
              <a:rPr lang="tr-TR" dirty="0"/>
              <a:t>bazı hocalar programdaki ders saatine uymadı ve bu bizlere zamanında </a:t>
            </a:r>
            <a:r>
              <a:rPr lang="tr-TR" dirty="0" smtClean="0"/>
              <a:t>bildirilmedi. Yine </a:t>
            </a:r>
            <a:r>
              <a:rPr lang="tr-TR" dirty="0"/>
              <a:t>sınav sonuçları olması gerekenden hep geç </a:t>
            </a:r>
            <a:r>
              <a:rPr lang="tr-TR" dirty="0" smtClean="0"/>
              <a:t>açıklandı. Oldukça </a:t>
            </a:r>
            <a:r>
              <a:rPr lang="tr-TR" dirty="0"/>
              <a:t>sıkışık takvim olması. Çok fazla ders ertelendi ve duyurulması genelde geç </a:t>
            </a:r>
            <a:r>
              <a:rPr lang="tr-TR" dirty="0" smtClean="0"/>
              <a:t>oluyordu (4)</a:t>
            </a:r>
          </a:p>
          <a:p>
            <a:pPr lvl="0"/>
            <a:endParaRPr lang="tr-TR" sz="2800" dirty="0" smtClean="0"/>
          </a:p>
          <a:p>
            <a:pPr marL="0" indent="0">
              <a:buNone/>
            </a:pPr>
            <a:endParaRPr lang="tr-TR" sz="2800" dirty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5088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5870" y="336884"/>
            <a:ext cx="11238404" cy="5967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4534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25214" y="2136228"/>
            <a:ext cx="10972800" cy="4525963"/>
          </a:xfrm>
        </p:spPr>
        <p:txBody>
          <a:bodyPr/>
          <a:lstStyle/>
          <a:p>
            <a:r>
              <a:rPr lang="tr-TR" dirty="0"/>
              <a:t>Sınavlar çok geç açıklandı takvim çok </a:t>
            </a:r>
            <a:r>
              <a:rPr lang="tr-TR" dirty="0" smtClean="0"/>
              <a:t>sıkışıktı (2)</a:t>
            </a:r>
          </a:p>
          <a:p>
            <a:r>
              <a:rPr lang="tr-TR" dirty="0"/>
              <a:t>Okulumuzda bu sene boyunca park sorunu </a:t>
            </a:r>
            <a:r>
              <a:rPr lang="tr-TR" dirty="0" smtClean="0"/>
              <a:t>vardı (1)</a:t>
            </a:r>
          </a:p>
          <a:p>
            <a:r>
              <a:rPr lang="tr-TR" dirty="0"/>
              <a:t>F</a:t>
            </a:r>
            <a:r>
              <a:rPr lang="tr-TR" dirty="0" smtClean="0"/>
              <a:t>akülte </a:t>
            </a:r>
            <a:r>
              <a:rPr lang="tr-TR" dirty="0"/>
              <a:t>kütüphanesi </a:t>
            </a:r>
            <a:r>
              <a:rPr lang="tr-TR" dirty="0" smtClean="0"/>
              <a:t>yetersiz</a:t>
            </a:r>
          </a:p>
          <a:p>
            <a:r>
              <a:rPr lang="tr-TR" dirty="0" smtClean="0"/>
              <a:t> </a:t>
            </a:r>
            <a:r>
              <a:rPr lang="tr-TR" dirty="0"/>
              <a:t>S</a:t>
            </a:r>
            <a:r>
              <a:rPr lang="tr-TR" dirty="0" smtClean="0"/>
              <a:t>ınıflarda </a:t>
            </a:r>
            <a:r>
              <a:rPr lang="tr-TR" dirty="0"/>
              <a:t>internet </a:t>
            </a:r>
            <a:r>
              <a:rPr lang="tr-TR" dirty="0" err="1"/>
              <a:t>cekmiyor</a:t>
            </a:r>
            <a:r>
              <a:rPr lang="tr-TR" dirty="0"/>
              <a:t> öğrencilerin tabletlerle dersi takip ettiği yadsınamaz bir gerçek </a:t>
            </a:r>
            <a:endParaRPr lang="tr-TR" sz="36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103669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708525"/>
          </a:xfrm>
        </p:spPr>
        <p:txBody>
          <a:bodyPr>
            <a:normAutofit/>
          </a:bodyPr>
          <a:lstStyle/>
          <a:p>
            <a:r>
              <a:rPr lang="tr-TR" dirty="0" smtClean="0"/>
              <a:t>Bunaldım(2)</a:t>
            </a:r>
          </a:p>
          <a:p>
            <a:r>
              <a:rPr lang="tr-TR" dirty="0" smtClean="0"/>
              <a:t>Bazı hocaların sunum teknikleri konusunda yetersizlikleri var (3)</a:t>
            </a:r>
          </a:p>
          <a:p>
            <a:r>
              <a:rPr lang="tr-TR" dirty="0" smtClean="0"/>
              <a:t>Amfilerde ses düzeni oldukça sıkıntılı (3)</a:t>
            </a:r>
          </a:p>
        </p:txBody>
      </p:sp>
    </p:spTree>
    <p:extLst>
      <p:ext uri="{BB962C8B-B14F-4D97-AF65-F5344CB8AC3E}">
        <p14:creationId xmlns:p14="http://schemas.microsoft.com/office/powerpoint/2010/main" val="12598550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973766"/>
            <a:ext cx="10972800" cy="4152398"/>
          </a:xfrm>
        </p:spPr>
        <p:txBody>
          <a:bodyPr>
            <a:normAutofit/>
          </a:bodyPr>
          <a:lstStyle/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7436718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smtClean="0"/>
              <a:t>TEŞEKKÜRLER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519808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36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SINAV VERİLERİ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422892"/>
              </p:ext>
            </p:extLst>
          </p:nvPr>
        </p:nvGraphicFramePr>
        <p:xfrm>
          <a:off x="838200" y="2047462"/>
          <a:ext cx="10750826" cy="3120888"/>
        </p:xfrm>
        <a:graphic>
          <a:graphicData uri="http://schemas.openxmlformats.org/drawingml/2006/table">
            <a:tbl>
              <a:tblPr bandRow="1"/>
              <a:tblGrid>
                <a:gridCol w="7113104">
                  <a:extLst>
                    <a:ext uri="{9D8B030D-6E8A-4147-A177-3AD203B41FA5}">
                      <a16:colId xmlns:a16="http://schemas.microsoft.com/office/drawing/2014/main" val="3652040881"/>
                    </a:ext>
                  </a:extLst>
                </a:gridCol>
                <a:gridCol w="3637722">
                  <a:extLst>
                    <a:ext uri="{9D8B030D-6E8A-4147-A177-3AD203B41FA5}">
                      <a16:colId xmlns:a16="http://schemas.microsoft.com/office/drawing/2014/main" val="1996503500"/>
                    </a:ext>
                  </a:extLst>
                </a:gridCol>
              </a:tblGrid>
              <a:tr h="78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Sınava Giren Öğrenci Sayısı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209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32820"/>
                  </a:ext>
                </a:extLst>
              </a:tr>
              <a:tr h="78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Sınava Girmeyen Öğrenci Sayısı</a:t>
                      </a:r>
                      <a:endParaRPr lang="tr-TR" sz="2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5626756"/>
                  </a:ext>
                </a:extLst>
              </a:tr>
              <a:tr h="78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 Soru Sayısı</a:t>
                      </a:r>
                      <a:endParaRPr lang="tr-TR" sz="2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 (0p</a:t>
                      </a:r>
                      <a:r>
                        <a:rPr lang="tr-TR" sz="28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604236"/>
                  </a:ext>
                </a:extLst>
              </a:tr>
              <a:tr h="78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İptal Edilen Soru (Toplam)</a:t>
                      </a:r>
                      <a:endParaRPr lang="tr-TR" sz="2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906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5791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2749912"/>
              </p:ext>
            </p:extLst>
          </p:nvPr>
        </p:nvGraphicFramePr>
        <p:xfrm>
          <a:off x="497303" y="465218"/>
          <a:ext cx="11325728" cy="62403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97718">
                  <a:extLst>
                    <a:ext uri="{9D8B030D-6E8A-4147-A177-3AD203B41FA5}">
                      <a16:colId xmlns:a16="http://schemas.microsoft.com/office/drawing/2014/main" val="2022287220"/>
                    </a:ext>
                  </a:extLst>
                </a:gridCol>
                <a:gridCol w="2265146">
                  <a:extLst>
                    <a:ext uri="{9D8B030D-6E8A-4147-A177-3AD203B41FA5}">
                      <a16:colId xmlns:a16="http://schemas.microsoft.com/office/drawing/2014/main" val="2798453386"/>
                    </a:ext>
                  </a:extLst>
                </a:gridCol>
                <a:gridCol w="2265146">
                  <a:extLst>
                    <a:ext uri="{9D8B030D-6E8A-4147-A177-3AD203B41FA5}">
                      <a16:colId xmlns:a16="http://schemas.microsoft.com/office/drawing/2014/main" val="1243981362"/>
                    </a:ext>
                  </a:extLst>
                </a:gridCol>
                <a:gridCol w="3397718">
                  <a:extLst>
                    <a:ext uri="{9D8B030D-6E8A-4147-A177-3AD203B41FA5}">
                      <a16:colId xmlns:a16="http://schemas.microsoft.com/office/drawing/2014/main" val="716639689"/>
                    </a:ext>
                  </a:extLst>
                </a:gridCol>
              </a:tblGrid>
              <a:tr h="342632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SINAV SORULARININ DAĞILIMI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4382109"/>
                  </a:ext>
                </a:extLst>
              </a:tr>
              <a:tr h="3426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DERSLER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TEORİK PUAN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PRATİK PUAN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TEORİK + PRATİK PUAN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0860505"/>
                  </a:ext>
                </a:extLst>
              </a:tr>
              <a:tr h="64032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Deri ve Zührevi Hastalıkları (1-4)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4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4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33931955"/>
                  </a:ext>
                </a:extLst>
              </a:tr>
              <a:tr h="64032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Ortopedi ve Travmatoloji (5-8)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4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4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99433170"/>
                  </a:ext>
                </a:extLst>
              </a:tr>
              <a:tr h="3426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Tıbbi Farmakoloji (9-17)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9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9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36563553"/>
                  </a:ext>
                </a:extLst>
              </a:tr>
              <a:tr h="3426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Radyoloji (18-19)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71283721"/>
                  </a:ext>
                </a:extLst>
              </a:tr>
              <a:tr h="64032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Çocuk Sağlığı ve Hastalıkları (20-25)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6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33847308"/>
                  </a:ext>
                </a:extLst>
              </a:tr>
              <a:tr h="64032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Plastik Rekonstrüksiyon ve Estetik Cerrahi (26-28)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3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08789758"/>
                  </a:ext>
                </a:extLst>
              </a:tr>
              <a:tr h="64032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Nükleer Tıp + Enfeksiyon Hastalıkları (29-30)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09329108"/>
                  </a:ext>
                </a:extLst>
              </a:tr>
              <a:tr h="64032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 dirty="0">
                          <a:effectLst/>
                        </a:rPr>
                        <a:t>Fiziksel Tıp ve Rehabilitasyon (31-43)</a:t>
                      </a:r>
                      <a:endParaRPr lang="es-ES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13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13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25432457"/>
                  </a:ext>
                </a:extLst>
              </a:tr>
              <a:tr h="3426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Tıbbi Patoloji (44-80)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37</a:t>
                      </a:r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37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16168403"/>
                  </a:ext>
                </a:extLst>
              </a:tr>
              <a:tr h="3426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İç Hastalıkları (81-100)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20</a:t>
                      </a:r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48290384"/>
                  </a:ext>
                </a:extLst>
              </a:tr>
              <a:tr h="3426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Toplam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100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100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885922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7660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0280" y="320842"/>
            <a:ext cx="10994203" cy="6208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154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740341"/>
              </p:ext>
            </p:extLst>
          </p:nvPr>
        </p:nvGraphicFramePr>
        <p:xfrm>
          <a:off x="428296" y="365126"/>
          <a:ext cx="11266399" cy="6145177"/>
        </p:xfrm>
        <a:graphic>
          <a:graphicData uri="http://schemas.openxmlformats.org/drawingml/2006/table">
            <a:tbl>
              <a:tblPr firstRow="1" bandRow="1"/>
              <a:tblGrid>
                <a:gridCol w="4575073">
                  <a:extLst>
                    <a:ext uri="{9D8B030D-6E8A-4147-A177-3AD203B41FA5}">
                      <a16:colId xmlns:a16="http://schemas.microsoft.com/office/drawing/2014/main" val="455381063"/>
                    </a:ext>
                  </a:extLst>
                </a:gridCol>
                <a:gridCol w="2999715">
                  <a:extLst>
                    <a:ext uri="{9D8B030D-6E8A-4147-A177-3AD203B41FA5}">
                      <a16:colId xmlns:a16="http://schemas.microsoft.com/office/drawing/2014/main" val="3715280805"/>
                    </a:ext>
                  </a:extLst>
                </a:gridCol>
                <a:gridCol w="3691611">
                  <a:extLst>
                    <a:ext uri="{9D8B030D-6E8A-4147-A177-3AD203B41FA5}">
                      <a16:colId xmlns:a16="http://schemas.microsoft.com/office/drawing/2014/main" val="3243387902"/>
                    </a:ext>
                  </a:extLst>
                </a:gridCol>
              </a:tblGrid>
              <a:tr h="117137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DÖNEM İÇİ KURULLARDA BAŞARI DURUMU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PUAN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(2022-2023)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PUAN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(2023-2024)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162629"/>
                  </a:ext>
                </a:extLst>
              </a:tr>
              <a:tr h="48930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VII. KURUL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u="sng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82,98</a:t>
                      </a:r>
                      <a:endParaRPr lang="tr-TR" sz="2400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492" marR="83492" marT="41746" marB="4174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69,72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8912205"/>
                  </a:ext>
                </a:extLst>
              </a:tr>
              <a:tr h="48930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VI. KURUL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u="none" dirty="0" smtClean="0">
                          <a:effectLst/>
                        </a:rPr>
                        <a:t>83,73</a:t>
                      </a:r>
                      <a:endParaRPr lang="tr-TR" sz="18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492" marR="83492" marT="41746" marB="4174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71,53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132201"/>
                  </a:ext>
                </a:extLst>
              </a:tr>
              <a:tr h="48930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V.</a:t>
                      </a:r>
                      <a:r>
                        <a:rPr lang="tr-TR" sz="2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KURUL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86,49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492" marR="83492" marT="41746" marB="4174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57,31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3217251"/>
                  </a:ext>
                </a:extLst>
              </a:tr>
              <a:tr h="48930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IV. KURUL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</a:rPr>
                        <a:t>66,07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492" marR="83492" marT="41746" marB="4174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u="none" strike="noStrike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tr-TR" sz="2400" u="none" strike="noStrike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68,34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909520"/>
                  </a:ext>
                </a:extLst>
              </a:tr>
              <a:tr h="40972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III. KURUL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</a:rPr>
                        <a:t>69,61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492" marR="83492" marT="41746" marB="4174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58,75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3903595"/>
                  </a:ext>
                </a:extLst>
              </a:tr>
              <a:tr h="48930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II. KURUL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67,45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492" marR="83492" marT="41746" marB="4174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63,27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8594986"/>
                  </a:ext>
                </a:extLst>
              </a:tr>
              <a:tr h="48930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I. KURUL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70,71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492" marR="83492" marT="41746" marB="4174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68,50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5712574"/>
                  </a:ext>
                </a:extLst>
              </a:tr>
              <a:tr h="138935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000" b="1" kern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75,29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65.34</a:t>
                      </a:r>
                      <a:endParaRPr lang="tr-TR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7364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267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01565" y="81345"/>
            <a:ext cx="10515600" cy="486213"/>
          </a:xfrm>
        </p:spPr>
        <p:txBody>
          <a:bodyPr>
            <a:noAutofit/>
          </a:bodyPr>
          <a:lstStyle/>
          <a:p>
            <a:r>
              <a:rPr lang="tr-TR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PUANLAMA</a:t>
            </a:r>
            <a:endParaRPr lang="tr-TR" sz="3600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362036"/>
              </p:ext>
            </p:extLst>
          </p:nvPr>
        </p:nvGraphicFramePr>
        <p:xfrm>
          <a:off x="930442" y="567561"/>
          <a:ext cx="10924674" cy="59633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60668">
                  <a:extLst>
                    <a:ext uri="{9D8B030D-6E8A-4147-A177-3AD203B41FA5}">
                      <a16:colId xmlns:a16="http://schemas.microsoft.com/office/drawing/2014/main" val="627368045"/>
                    </a:ext>
                  </a:extLst>
                </a:gridCol>
                <a:gridCol w="1560668">
                  <a:extLst>
                    <a:ext uri="{9D8B030D-6E8A-4147-A177-3AD203B41FA5}">
                      <a16:colId xmlns:a16="http://schemas.microsoft.com/office/drawing/2014/main" val="3799084588"/>
                    </a:ext>
                  </a:extLst>
                </a:gridCol>
                <a:gridCol w="1560668">
                  <a:extLst>
                    <a:ext uri="{9D8B030D-6E8A-4147-A177-3AD203B41FA5}">
                      <a16:colId xmlns:a16="http://schemas.microsoft.com/office/drawing/2014/main" val="2091858609"/>
                    </a:ext>
                  </a:extLst>
                </a:gridCol>
                <a:gridCol w="1560668">
                  <a:extLst>
                    <a:ext uri="{9D8B030D-6E8A-4147-A177-3AD203B41FA5}">
                      <a16:colId xmlns:a16="http://schemas.microsoft.com/office/drawing/2014/main" val="1480681956"/>
                    </a:ext>
                  </a:extLst>
                </a:gridCol>
                <a:gridCol w="1560668">
                  <a:extLst>
                    <a:ext uri="{9D8B030D-6E8A-4147-A177-3AD203B41FA5}">
                      <a16:colId xmlns:a16="http://schemas.microsoft.com/office/drawing/2014/main" val="3272370162"/>
                    </a:ext>
                  </a:extLst>
                </a:gridCol>
                <a:gridCol w="1560668">
                  <a:extLst>
                    <a:ext uri="{9D8B030D-6E8A-4147-A177-3AD203B41FA5}">
                      <a16:colId xmlns:a16="http://schemas.microsoft.com/office/drawing/2014/main" val="1247135078"/>
                    </a:ext>
                  </a:extLst>
                </a:gridCol>
                <a:gridCol w="780333">
                  <a:extLst>
                    <a:ext uri="{9D8B030D-6E8A-4147-A177-3AD203B41FA5}">
                      <a16:colId xmlns:a16="http://schemas.microsoft.com/office/drawing/2014/main" val="1635980181"/>
                    </a:ext>
                  </a:extLst>
                </a:gridCol>
                <a:gridCol w="780333">
                  <a:extLst>
                    <a:ext uri="{9D8B030D-6E8A-4147-A177-3AD203B41FA5}">
                      <a16:colId xmlns:a16="http://schemas.microsoft.com/office/drawing/2014/main" val="794791691"/>
                    </a:ext>
                  </a:extLst>
                </a:gridCol>
              </a:tblGrid>
              <a:tr h="534290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PUANLAMA BARAJLI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194365"/>
                  </a:ext>
                </a:extLst>
              </a:tr>
              <a:tr h="106214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Barajlı Nota Göre Dağılım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Toplam Not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Teorik Not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Pratik Not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Tıbbi Beceri (Pratik) Pratik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0556073"/>
                  </a:ext>
                </a:extLst>
              </a:tr>
              <a:tr h="106214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Sınav Puanlaması: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100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100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0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03651797"/>
                  </a:ext>
                </a:extLst>
              </a:tr>
              <a:tr h="70809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En Yüksek Not: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94    1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94    1 KİŞİ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 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43086163"/>
                  </a:ext>
                </a:extLst>
              </a:tr>
              <a:tr h="70809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En Düşük Not: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0    1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0    1 KİŞİ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 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3753028"/>
                  </a:ext>
                </a:extLst>
              </a:tr>
              <a:tr h="53429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Ortalama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69,72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69,72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 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55317231"/>
                  </a:ext>
                </a:extLst>
              </a:tr>
              <a:tr h="73802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Başarı %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69,72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69,72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 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88144488"/>
                  </a:ext>
                </a:extLst>
              </a:tr>
              <a:tr h="53429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SINAVA GİREN ÖĞRENCİ SAYISI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209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97441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526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36979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PUANLAMA</a:t>
            </a:r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6903334"/>
              </p:ext>
            </p:extLst>
          </p:nvPr>
        </p:nvGraphicFramePr>
        <p:xfrm>
          <a:off x="705852" y="914402"/>
          <a:ext cx="11004884" cy="56706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72126">
                  <a:extLst>
                    <a:ext uri="{9D8B030D-6E8A-4147-A177-3AD203B41FA5}">
                      <a16:colId xmlns:a16="http://schemas.microsoft.com/office/drawing/2014/main" val="1867779238"/>
                    </a:ext>
                  </a:extLst>
                </a:gridCol>
                <a:gridCol w="1572126">
                  <a:extLst>
                    <a:ext uri="{9D8B030D-6E8A-4147-A177-3AD203B41FA5}">
                      <a16:colId xmlns:a16="http://schemas.microsoft.com/office/drawing/2014/main" val="1353715101"/>
                    </a:ext>
                  </a:extLst>
                </a:gridCol>
                <a:gridCol w="1572126">
                  <a:extLst>
                    <a:ext uri="{9D8B030D-6E8A-4147-A177-3AD203B41FA5}">
                      <a16:colId xmlns:a16="http://schemas.microsoft.com/office/drawing/2014/main" val="1421499275"/>
                    </a:ext>
                  </a:extLst>
                </a:gridCol>
                <a:gridCol w="1572126">
                  <a:extLst>
                    <a:ext uri="{9D8B030D-6E8A-4147-A177-3AD203B41FA5}">
                      <a16:colId xmlns:a16="http://schemas.microsoft.com/office/drawing/2014/main" val="1252732415"/>
                    </a:ext>
                  </a:extLst>
                </a:gridCol>
                <a:gridCol w="1572126">
                  <a:extLst>
                    <a:ext uri="{9D8B030D-6E8A-4147-A177-3AD203B41FA5}">
                      <a16:colId xmlns:a16="http://schemas.microsoft.com/office/drawing/2014/main" val="3070343171"/>
                    </a:ext>
                  </a:extLst>
                </a:gridCol>
                <a:gridCol w="1572126">
                  <a:extLst>
                    <a:ext uri="{9D8B030D-6E8A-4147-A177-3AD203B41FA5}">
                      <a16:colId xmlns:a16="http://schemas.microsoft.com/office/drawing/2014/main" val="2277677594"/>
                    </a:ext>
                  </a:extLst>
                </a:gridCol>
                <a:gridCol w="786064">
                  <a:extLst>
                    <a:ext uri="{9D8B030D-6E8A-4147-A177-3AD203B41FA5}">
                      <a16:colId xmlns:a16="http://schemas.microsoft.com/office/drawing/2014/main" val="3643099098"/>
                    </a:ext>
                  </a:extLst>
                </a:gridCol>
                <a:gridCol w="786064">
                  <a:extLst>
                    <a:ext uri="{9D8B030D-6E8A-4147-A177-3AD203B41FA5}">
                      <a16:colId xmlns:a16="http://schemas.microsoft.com/office/drawing/2014/main" val="41678163"/>
                    </a:ext>
                  </a:extLst>
                </a:gridCol>
              </a:tblGrid>
              <a:tr h="579163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PUANLAMA HAM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258156"/>
                  </a:ext>
                </a:extLst>
              </a:tr>
              <a:tr h="111800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Ham Nota Göre Dağılım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Toplam Not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Teorik Not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Pratik Not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4404148"/>
                  </a:ext>
                </a:extLst>
              </a:tr>
              <a:tr h="74533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Sınav Puanlaması: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100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100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0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 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34424984"/>
                  </a:ext>
                </a:extLst>
              </a:tr>
              <a:tr h="74533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En Yüksek Not: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94    1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94    1 KİŞİ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 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 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75175152"/>
                  </a:ext>
                </a:extLst>
              </a:tr>
              <a:tr h="74533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En Düşük Not: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20    1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20    1 KİŞİ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 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 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60982734"/>
                  </a:ext>
                </a:extLst>
              </a:tr>
              <a:tr h="57916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Ortalama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71,18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71,18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0,00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 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82496452"/>
                  </a:ext>
                </a:extLst>
              </a:tr>
              <a:tr h="57916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Başarı %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71,18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71,18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 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 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49271023"/>
                  </a:ext>
                </a:extLst>
              </a:tr>
              <a:tr h="57916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SINAVA GİREN ÖĞRENCİ SAYISI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209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781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855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marL="457200" algn="just">
          <a:lnSpc>
            <a:spcPct val="115000"/>
          </a:lnSpc>
          <a:spcAft>
            <a:spcPts val="1000"/>
          </a:spcAft>
          <a:defRPr b="1">
            <a:solidFill>
              <a:srgbClr val="FF0000"/>
            </a:solidFill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2323</TotalTime>
  <Words>1796</Words>
  <Application>Microsoft Office PowerPoint</Application>
  <PresentationFormat>Geniş ekran</PresentationFormat>
  <Paragraphs>867</Paragraphs>
  <Slides>33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4</vt:i4>
      </vt:variant>
      <vt:variant>
        <vt:lpstr>Slayt Başlıkları</vt:lpstr>
      </vt:variant>
      <vt:variant>
        <vt:i4>33</vt:i4>
      </vt:variant>
    </vt:vector>
  </HeadingPairs>
  <TitlesOfParts>
    <vt:vector size="46" baseType="lpstr">
      <vt:lpstr>Arial</vt:lpstr>
      <vt:lpstr>Arial Black</vt:lpstr>
      <vt:lpstr>Arial Tur</vt:lpstr>
      <vt:lpstr>Arial Tur</vt:lpstr>
      <vt:lpstr>Calibri</vt:lpstr>
      <vt:lpstr>Calibri Light</vt:lpstr>
      <vt:lpstr>Cambria</vt:lpstr>
      <vt:lpstr>Cambria Math</vt:lpstr>
      <vt:lpstr>Times New Roman</vt:lpstr>
      <vt:lpstr>Office Teması</vt:lpstr>
      <vt:lpstr>Ofis Teması</vt:lpstr>
      <vt:lpstr>1_Ofis Teması</vt:lpstr>
      <vt:lpstr>2_Ofis Teması</vt:lpstr>
      <vt:lpstr>2023 – 2024 EĞİTİM YILI 1. SINIF 4. KURUL DEĞERLENDİRME </vt:lpstr>
      <vt:lpstr>PowerPoint Sunusu</vt:lpstr>
      <vt:lpstr>PowerPoint Sunusu</vt:lpstr>
      <vt:lpstr>SINAV VERİLERİ</vt:lpstr>
      <vt:lpstr>PowerPoint Sunusu</vt:lpstr>
      <vt:lpstr>PowerPoint Sunusu</vt:lpstr>
      <vt:lpstr>PowerPoint Sunusu</vt:lpstr>
      <vt:lpstr>PUANLAMA</vt:lpstr>
      <vt:lpstr>PUANLAMA</vt:lpstr>
      <vt:lpstr>PowerPoint Sunusu</vt:lpstr>
      <vt:lpstr>PowerPoint Sunusu</vt:lpstr>
      <vt:lpstr>EN FAZLA DOĞRU  VE YANLIŞ CEVAPLANAN SORULAR </vt:lpstr>
      <vt:lpstr>EN FAZLA DOĞRU CEVAPLANAN SORU</vt:lpstr>
      <vt:lpstr>EN FAZLA YANLIŞ CEVAPLANAN SORU</vt:lpstr>
      <vt:lpstr>PowerPoint Sunusu</vt:lpstr>
      <vt:lpstr>PowerPoint Sunusu</vt:lpstr>
      <vt:lpstr>GÜVENİRLİK</vt:lpstr>
      <vt:lpstr>SINAV ZORLUK İNDEKSİ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KURULLA İLGİLİ ÖĞRENCİLERİN OLUMLU GÖRÜŞLERİ</vt:lpstr>
      <vt:lpstr>KURULLA İLGİLİ ÖĞRENCİLERİN OLUMLU GÖRÜŞLERİ</vt:lpstr>
      <vt:lpstr>PowerPoint Sunusu</vt:lpstr>
      <vt:lpstr>KURULLA İLGİLİ ÖĞRENCİLERİN OLUMLU GÖRÜŞLERİ</vt:lpstr>
      <vt:lpstr>KURULLA İLGİLİ ÖĞRENCİLERİN OLUMSUZ GÖRÜŞLERİ</vt:lpstr>
      <vt:lpstr>KURULLA İLGİLİ ÖĞRENCİLERİN OLUMSUZ GÖRÜŞLERİ</vt:lpstr>
      <vt:lpstr>KURULLA İLGİLİ ÖĞRENCİLERİN OLUMSUZ GÖRÜŞLERİ</vt:lpstr>
      <vt:lpstr>KURULLA İLGİLİ ÖĞRENCİLERİN OLUMSUZ GÖRÜŞLERİ</vt:lpstr>
      <vt:lpstr>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 – 2023 EĞİTİM YILI 3. SINIF 1. KURUL SINAV ANALİZİ</dc:title>
  <dc:creator>azmi's</dc:creator>
  <cp:lastModifiedBy>hp</cp:lastModifiedBy>
  <cp:revision>738</cp:revision>
  <dcterms:created xsi:type="dcterms:W3CDTF">2022-10-27T00:48:35Z</dcterms:created>
  <dcterms:modified xsi:type="dcterms:W3CDTF">2025-05-06T09:49:47Z</dcterms:modified>
</cp:coreProperties>
</file>