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  <p:sldMasterId id="2147483684" r:id="rId4"/>
  </p:sldMasterIdLst>
  <p:sldIdLst>
    <p:sldId id="257" r:id="rId5"/>
    <p:sldId id="258" r:id="rId6"/>
    <p:sldId id="344" r:id="rId7"/>
    <p:sldId id="259" r:id="rId8"/>
    <p:sldId id="345" r:id="rId9"/>
    <p:sldId id="346" r:id="rId10"/>
    <p:sldId id="329" r:id="rId11"/>
    <p:sldId id="323" r:id="rId12"/>
    <p:sldId id="301" r:id="rId13"/>
    <p:sldId id="347" r:id="rId14"/>
    <p:sldId id="348" r:id="rId15"/>
    <p:sldId id="267" r:id="rId16"/>
    <p:sldId id="324" r:id="rId17"/>
    <p:sldId id="269" r:id="rId18"/>
    <p:sldId id="349" r:id="rId19"/>
    <p:sldId id="350" r:id="rId20"/>
    <p:sldId id="271" r:id="rId21"/>
    <p:sldId id="272" r:id="rId22"/>
    <p:sldId id="351" r:id="rId23"/>
    <p:sldId id="284" r:id="rId24"/>
    <p:sldId id="326" r:id="rId25"/>
    <p:sldId id="285" r:id="rId26"/>
    <p:sldId id="327" r:id="rId27"/>
    <p:sldId id="325" r:id="rId28"/>
    <p:sldId id="313" r:id="rId29"/>
    <p:sldId id="309" r:id="rId30"/>
    <p:sldId id="339" r:id="rId31"/>
    <p:sldId id="330" r:id="rId32"/>
    <p:sldId id="316" r:id="rId33"/>
    <p:sldId id="333" r:id="rId34"/>
    <p:sldId id="332" r:id="rId35"/>
    <p:sldId id="314" r:id="rId36"/>
    <p:sldId id="256" r:id="rId37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viewProps" Target="viewProps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7" Type="http://schemas.openxmlformats.org/officeDocument/2006/relationships/slide" Target="slides/slide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8" Type="http://schemas.openxmlformats.org/officeDocument/2006/relationships/slide" Target="slides/slide4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D74B4-ACE4-4A9A-86EA-223E88BE116D}" type="datetimeFigureOut">
              <a:rPr lang="tr-TR" smtClean="0"/>
              <a:t>6.05.2025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CEB91-1718-4286-96E7-5A9D70E0A56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669660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D74B4-ACE4-4A9A-86EA-223E88BE116D}" type="datetimeFigureOut">
              <a:rPr lang="tr-TR" smtClean="0"/>
              <a:t>6.05.2025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CEB91-1718-4286-96E7-5A9D70E0A56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014761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D74B4-ACE4-4A9A-86EA-223E88BE116D}" type="datetimeFigureOut">
              <a:rPr lang="tr-TR" smtClean="0"/>
              <a:t>6.05.2025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CEB91-1718-4286-96E7-5A9D70E0A56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746047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6.05.2025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14662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6.05.2025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729424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6.05.2025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73645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6.05.2025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926292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6.05.2025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661037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6.05.2025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815474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6.05.2025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789446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6.05.2025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7908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D74B4-ACE4-4A9A-86EA-223E88BE116D}" type="datetimeFigureOut">
              <a:rPr lang="tr-TR" smtClean="0"/>
              <a:t>6.05.2025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CEB91-1718-4286-96E7-5A9D70E0A56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9082450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6.05.2025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435190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6.05.2025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182584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6.05.2025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372585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6.05.2025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946426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6.05.2025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45277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6.05.2025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330754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6.05.2025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290135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6.05.2025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246307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6.05.2025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196132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6.05.2025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44328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D74B4-ACE4-4A9A-86EA-223E88BE116D}" type="datetimeFigureOut">
              <a:rPr lang="tr-TR" smtClean="0"/>
              <a:t>6.05.2025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CEB91-1718-4286-96E7-5A9D70E0A56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5068591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6.05.2025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614707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6.05.2025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802522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6.05.2025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823997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6.05.2025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046432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6.05.2025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597949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6.05.2025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6184248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6.05.2025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0324992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6.05.2025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631224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6.05.2025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5775504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6.05.2025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49309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D74B4-ACE4-4A9A-86EA-223E88BE116D}" type="datetimeFigureOut">
              <a:rPr lang="tr-TR" smtClean="0"/>
              <a:t>6.05.2025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CEB91-1718-4286-96E7-5A9D70E0A56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95938141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6.05.2025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1893235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6.05.2025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4012627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6.05.2025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6324866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6.05.2025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2526713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6.05.2025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93451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D74B4-ACE4-4A9A-86EA-223E88BE116D}" type="datetimeFigureOut">
              <a:rPr lang="tr-TR" smtClean="0"/>
              <a:t>6.05.2025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CEB91-1718-4286-96E7-5A9D70E0A56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838211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D74B4-ACE4-4A9A-86EA-223E88BE116D}" type="datetimeFigureOut">
              <a:rPr lang="tr-TR" smtClean="0"/>
              <a:t>6.05.2025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CEB91-1718-4286-96E7-5A9D70E0A56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213121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D74B4-ACE4-4A9A-86EA-223E88BE116D}" type="datetimeFigureOut">
              <a:rPr lang="tr-TR" smtClean="0"/>
              <a:t>6.05.2025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CEB91-1718-4286-96E7-5A9D70E0A56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746345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D74B4-ACE4-4A9A-86EA-223E88BE116D}" type="datetimeFigureOut">
              <a:rPr lang="tr-TR" smtClean="0"/>
              <a:t>6.05.2025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CEB91-1718-4286-96E7-5A9D70E0A56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846232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D74B4-ACE4-4A9A-86EA-223E88BE116D}" type="datetimeFigureOut">
              <a:rPr lang="tr-TR" smtClean="0"/>
              <a:t>6.05.2025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CEB91-1718-4286-96E7-5A9D70E0A56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202965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FD74B4-ACE4-4A9A-86EA-223E88BE116D}" type="datetimeFigureOut">
              <a:rPr lang="tr-TR" smtClean="0"/>
              <a:t>6.05.2025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4CEB91-1718-4286-96E7-5A9D70E0A56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299366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6.05.2025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68360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6.05.2025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61856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6.05.2025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36168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sz="2700" b="1" dirty="0" smtClean="0"/>
              <a:t>2023 </a:t>
            </a:r>
            <a:r>
              <a:rPr lang="tr-TR" sz="2700" b="1" dirty="0"/>
              <a:t>– </a:t>
            </a:r>
            <a:r>
              <a:rPr lang="tr-TR" sz="2700" b="1" dirty="0" smtClean="0"/>
              <a:t>2024 </a:t>
            </a:r>
            <a:r>
              <a:rPr lang="tr-TR" sz="2700" b="1" dirty="0"/>
              <a:t>EĞİTİM YILI </a:t>
            </a:r>
            <a:r>
              <a:rPr lang="tr-TR" sz="2700" b="1" dirty="0" smtClean="0"/>
              <a:t>1. </a:t>
            </a:r>
            <a:r>
              <a:rPr lang="tr-TR" sz="2700" b="1" dirty="0"/>
              <a:t>SINIF </a:t>
            </a:r>
            <a:r>
              <a:rPr lang="tr-TR" sz="2700" b="1" dirty="0" smtClean="0"/>
              <a:t>4. </a:t>
            </a:r>
            <a:r>
              <a:rPr lang="tr-TR" sz="2700" b="1" dirty="0"/>
              <a:t>KURUL </a:t>
            </a:r>
            <a:r>
              <a:rPr lang="tr-TR" sz="2700" b="1" dirty="0" smtClean="0"/>
              <a:t>DEĞERLENDİRME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tr-TR" dirty="0" smtClean="0"/>
              <a:t>DR. BERRAK AKSAKAL</a:t>
            </a:r>
            <a:br>
              <a:rPr lang="tr-TR" dirty="0" smtClean="0"/>
            </a:br>
            <a:r>
              <a:rPr lang="tr-TR" dirty="0" smtClean="0"/>
              <a:t>FÜ TEAD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20771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90370"/>
              </p:ext>
            </p:extLst>
          </p:nvPr>
        </p:nvGraphicFramePr>
        <p:xfrm>
          <a:off x="336886" y="753981"/>
          <a:ext cx="11293640" cy="582648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06688">
                  <a:extLst>
                    <a:ext uri="{9D8B030D-6E8A-4147-A177-3AD203B41FA5}">
                      <a16:colId xmlns:a16="http://schemas.microsoft.com/office/drawing/2014/main" val="3080907655"/>
                    </a:ext>
                  </a:extLst>
                </a:gridCol>
                <a:gridCol w="806688">
                  <a:extLst>
                    <a:ext uri="{9D8B030D-6E8A-4147-A177-3AD203B41FA5}">
                      <a16:colId xmlns:a16="http://schemas.microsoft.com/office/drawing/2014/main" val="3409845445"/>
                    </a:ext>
                  </a:extLst>
                </a:gridCol>
                <a:gridCol w="1613378">
                  <a:extLst>
                    <a:ext uri="{9D8B030D-6E8A-4147-A177-3AD203B41FA5}">
                      <a16:colId xmlns:a16="http://schemas.microsoft.com/office/drawing/2014/main" val="813394791"/>
                    </a:ext>
                  </a:extLst>
                </a:gridCol>
                <a:gridCol w="806688">
                  <a:extLst>
                    <a:ext uri="{9D8B030D-6E8A-4147-A177-3AD203B41FA5}">
                      <a16:colId xmlns:a16="http://schemas.microsoft.com/office/drawing/2014/main" val="3916223386"/>
                    </a:ext>
                  </a:extLst>
                </a:gridCol>
                <a:gridCol w="806688">
                  <a:extLst>
                    <a:ext uri="{9D8B030D-6E8A-4147-A177-3AD203B41FA5}">
                      <a16:colId xmlns:a16="http://schemas.microsoft.com/office/drawing/2014/main" val="498071653"/>
                    </a:ext>
                  </a:extLst>
                </a:gridCol>
                <a:gridCol w="1613378">
                  <a:extLst>
                    <a:ext uri="{9D8B030D-6E8A-4147-A177-3AD203B41FA5}">
                      <a16:colId xmlns:a16="http://schemas.microsoft.com/office/drawing/2014/main" val="1463682021"/>
                    </a:ext>
                  </a:extLst>
                </a:gridCol>
                <a:gridCol w="1613378">
                  <a:extLst>
                    <a:ext uri="{9D8B030D-6E8A-4147-A177-3AD203B41FA5}">
                      <a16:colId xmlns:a16="http://schemas.microsoft.com/office/drawing/2014/main" val="974266037"/>
                    </a:ext>
                  </a:extLst>
                </a:gridCol>
                <a:gridCol w="806688">
                  <a:extLst>
                    <a:ext uri="{9D8B030D-6E8A-4147-A177-3AD203B41FA5}">
                      <a16:colId xmlns:a16="http://schemas.microsoft.com/office/drawing/2014/main" val="3428127919"/>
                    </a:ext>
                  </a:extLst>
                </a:gridCol>
                <a:gridCol w="806688">
                  <a:extLst>
                    <a:ext uri="{9D8B030D-6E8A-4147-A177-3AD203B41FA5}">
                      <a16:colId xmlns:a16="http://schemas.microsoft.com/office/drawing/2014/main" val="2809181048"/>
                    </a:ext>
                  </a:extLst>
                </a:gridCol>
                <a:gridCol w="1613378">
                  <a:extLst>
                    <a:ext uri="{9D8B030D-6E8A-4147-A177-3AD203B41FA5}">
                      <a16:colId xmlns:a16="http://schemas.microsoft.com/office/drawing/2014/main" val="2603870245"/>
                    </a:ext>
                  </a:extLst>
                </a:gridCol>
              </a:tblGrid>
              <a:tr h="362551">
                <a:tc gridSpan="10">
                  <a:txBody>
                    <a:bodyPr/>
                    <a:lstStyle/>
                    <a:p>
                      <a:pPr algn="ctr" fontAlgn="ctr"/>
                      <a:r>
                        <a:rPr lang="tr-TR" sz="2400" b="1" u="none" strike="noStrike" dirty="0">
                          <a:effectLst/>
                        </a:rPr>
                        <a:t>NOT DAĞILIMI</a:t>
                      </a:r>
                      <a:endParaRPr lang="tr-TR" sz="24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5989"/>
                  </a:ext>
                </a:extLst>
              </a:tr>
              <a:tr h="362551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tr-TR" sz="2400" b="1" u="none" strike="noStrike" dirty="0">
                          <a:effectLst/>
                        </a:rPr>
                        <a:t> </a:t>
                      </a:r>
                      <a:endParaRPr lang="tr-TR" sz="24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tr-TR" sz="2400" b="1" u="none" strike="noStrike" dirty="0">
                          <a:effectLst/>
                        </a:rPr>
                        <a:t>BARAJLI NOTA GÖRE DAĞILIM</a:t>
                      </a:r>
                      <a:endParaRPr lang="tr-TR" sz="24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tr-TR" sz="2400" b="1" u="none" strike="noStrike" dirty="0">
                          <a:effectLst/>
                        </a:rPr>
                        <a:t>HAM NOTA GÖRE DAĞILIM</a:t>
                      </a:r>
                      <a:endParaRPr lang="tr-TR" sz="24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10436037"/>
                  </a:ext>
                </a:extLst>
              </a:tr>
              <a:tr h="362551">
                <a:tc gridSpan="2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b="1" u="none" strike="noStrike" dirty="0">
                          <a:effectLst/>
                        </a:rPr>
                        <a:t>NOT ARALIĞI</a:t>
                      </a:r>
                      <a:endParaRPr lang="tr-TR" sz="2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b="1" u="none" strike="noStrike" dirty="0">
                          <a:effectLst/>
                        </a:rPr>
                        <a:t>SAYI</a:t>
                      </a:r>
                      <a:endParaRPr lang="tr-TR" sz="2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b="1" u="none" strike="noStrike" dirty="0">
                          <a:effectLst/>
                        </a:rPr>
                        <a:t>YÜZDE</a:t>
                      </a:r>
                      <a:endParaRPr lang="tr-TR" sz="2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b="1" u="none" strike="noStrike" dirty="0">
                          <a:effectLst/>
                        </a:rPr>
                        <a:t>TOPLAM</a:t>
                      </a:r>
                      <a:endParaRPr lang="tr-TR" sz="2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b="1" u="none" strike="noStrike" dirty="0">
                          <a:effectLst/>
                        </a:rPr>
                        <a:t>NOT ARALIĞI</a:t>
                      </a:r>
                      <a:endParaRPr lang="tr-TR" sz="2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b="1" u="none" strike="noStrike" dirty="0">
                          <a:effectLst/>
                        </a:rPr>
                        <a:t>SAYI</a:t>
                      </a:r>
                      <a:endParaRPr lang="tr-TR" sz="2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b="1" u="none" strike="noStrike" dirty="0">
                          <a:effectLst/>
                        </a:rPr>
                        <a:t>YÜZDE</a:t>
                      </a:r>
                      <a:endParaRPr lang="tr-TR" sz="2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b="1" u="none" strike="noStrike" dirty="0">
                          <a:effectLst/>
                        </a:rPr>
                        <a:t>TOPLAM</a:t>
                      </a:r>
                      <a:endParaRPr lang="tr-TR" sz="2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107264611"/>
                  </a:ext>
                </a:extLst>
              </a:tr>
              <a:tr h="362551">
                <a:tc rowSpan="5" gridSpan="2">
                  <a:txBody>
                    <a:bodyPr/>
                    <a:lstStyle/>
                    <a:p>
                      <a:pPr algn="ctr" fontAlgn="ctr"/>
                      <a:r>
                        <a:rPr lang="tr-TR" sz="2400" b="1" u="none" strike="noStrike" dirty="0">
                          <a:effectLst/>
                        </a:rPr>
                        <a:t>Ortalama Üstü Not Alan Öğrencilerin Dağılımı</a:t>
                      </a:r>
                      <a:endParaRPr lang="tr-TR" sz="2400" b="1" i="0" u="none" strike="noStrike" dirty="0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rowSpan="5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u="none" strike="noStrike">
                          <a:effectLst/>
                        </a:rPr>
                        <a:t>&gt;=90</a:t>
                      </a:r>
                      <a:endParaRPr lang="tr-TR" sz="2000" b="0" i="0" u="none" strike="noStrike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u="none" strike="noStrike" dirty="0">
                          <a:effectLst/>
                        </a:rPr>
                        <a:t>4</a:t>
                      </a:r>
                      <a:endParaRPr lang="tr-TR" sz="2000" b="0" i="0" u="none" strike="noStrike" dirty="0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u="none" strike="noStrike">
                          <a:effectLst/>
                        </a:rPr>
                        <a:t>1,92</a:t>
                      </a:r>
                      <a:endParaRPr lang="tr-TR" sz="2000" b="0" i="0" u="none" strike="noStrike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tr-TR" sz="2000" u="none" strike="noStrike" dirty="0">
                          <a:effectLst/>
                        </a:rPr>
                        <a:t>122 KİŞİ   </a:t>
                      </a:r>
                      <a:endParaRPr lang="tr-TR" sz="2000" u="none" strike="noStrike" dirty="0" smtClean="0">
                        <a:effectLst/>
                      </a:endParaRPr>
                    </a:p>
                    <a:p>
                      <a:pPr algn="ctr" fontAlgn="ctr"/>
                      <a:r>
                        <a:rPr lang="tr-TR" sz="2000" u="none" strike="noStrike" dirty="0" smtClean="0">
                          <a:effectLst/>
                        </a:rPr>
                        <a:t>       </a:t>
                      </a:r>
                      <a:r>
                        <a:rPr lang="tr-TR" sz="2000" u="none" strike="noStrike" dirty="0">
                          <a:effectLst/>
                        </a:rPr>
                        <a:t>% 58,38</a:t>
                      </a:r>
                      <a:endParaRPr lang="tr-TR" sz="2000" b="0" i="0" u="none" strike="noStrike" dirty="0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u="none" strike="noStrike" dirty="0">
                          <a:effectLst/>
                        </a:rPr>
                        <a:t>&gt;=90</a:t>
                      </a:r>
                      <a:endParaRPr lang="tr-TR" sz="2000" b="0" i="0" u="none" strike="noStrike" dirty="0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u="none" strike="noStrike" dirty="0">
                          <a:effectLst/>
                        </a:rPr>
                        <a:t>5</a:t>
                      </a:r>
                      <a:endParaRPr lang="tr-TR" sz="2000" b="0" i="0" u="none" strike="noStrike" dirty="0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u="none" strike="noStrike">
                          <a:effectLst/>
                        </a:rPr>
                        <a:t>2,4</a:t>
                      </a:r>
                      <a:endParaRPr lang="tr-TR" sz="2000" b="0" i="0" u="none" strike="noStrike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tr-TR" sz="2000" u="none" strike="noStrike" dirty="0">
                          <a:effectLst/>
                        </a:rPr>
                        <a:t>113 KİŞİ     </a:t>
                      </a:r>
                      <a:endParaRPr lang="tr-TR" sz="2000" u="none" strike="noStrike" dirty="0" smtClean="0">
                        <a:effectLst/>
                      </a:endParaRPr>
                    </a:p>
                    <a:p>
                      <a:pPr algn="ctr" fontAlgn="ctr"/>
                      <a:r>
                        <a:rPr lang="tr-TR" sz="2000" u="none" strike="noStrike" dirty="0" smtClean="0">
                          <a:effectLst/>
                        </a:rPr>
                        <a:t>     </a:t>
                      </a:r>
                      <a:r>
                        <a:rPr lang="tr-TR" sz="2000" u="none" strike="noStrike" dirty="0">
                          <a:effectLst/>
                        </a:rPr>
                        <a:t>% 54,07</a:t>
                      </a:r>
                      <a:endParaRPr lang="tr-TR" sz="2000" b="0" i="0" u="none" strike="noStrike" dirty="0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196718027"/>
                  </a:ext>
                </a:extLst>
              </a:tr>
              <a:tr h="362551">
                <a:tc gridSpan="2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u="none" strike="noStrike">
                          <a:effectLst/>
                        </a:rPr>
                        <a:t>&gt;=80-90</a:t>
                      </a:r>
                      <a:endParaRPr lang="tr-TR" sz="2000" b="0" i="0" u="none" strike="noStrike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u="none" strike="noStrike" dirty="0">
                          <a:effectLst/>
                        </a:rPr>
                        <a:t>38</a:t>
                      </a:r>
                      <a:endParaRPr lang="tr-TR" sz="2000" b="0" i="0" u="none" strike="noStrike" dirty="0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u="none" strike="noStrike">
                          <a:effectLst/>
                        </a:rPr>
                        <a:t>18,19</a:t>
                      </a:r>
                      <a:endParaRPr lang="tr-TR" sz="2000" b="0" i="0" u="none" strike="noStrike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u="none" strike="noStrike" dirty="0">
                          <a:effectLst/>
                        </a:rPr>
                        <a:t>&gt;=80-90</a:t>
                      </a:r>
                      <a:endParaRPr lang="tr-TR" sz="2000" b="0" i="0" u="none" strike="noStrike" dirty="0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u="none" strike="noStrike" dirty="0">
                          <a:effectLst/>
                        </a:rPr>
                        <a:t>38</a:t>
                      </a:r>
                      <a:endParaRPr lang="tr-TR" sz="2000" b="0" i="0" u="none" strike="noStrike" dirty="0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u="none" strike="noStrike" dirty="0">
                          <a:effectLst/>
                        </a:rPr>
                        <a:t>18,19</a:t>
                      </a:r>
                      <a:endParaRPr lang="tr-TR" sz="2000" b="0" i="0" u="none" strike="noStrike" dirty="0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80903363"/>
                  </a:ext>
                </a:extLst>
              </a:tr>
              <a:tr h="362551">
                <a:tc gridSpan="2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u="none" strike="noStrike">
                          <a:effectLst/>
                        </a:rPr>
                        <a:t>&gt;=70-80</a:t>
                      </a:r>
                      <a:endParaRPr lang="tr-TR" sz="2000" b="0" i="0" u="none" strike="noStrike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u="none" strike="noStrike" dirty="0">
                          <a:effectLst/>
                        </a:rPr>
                        <a:t>78</a:t>
                      </a:r>
                      <a:endParaRPr lang="tr-TR" sz="2000" b="0" i="0" u="none" strike="noStrike" dirty="0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u="none" strike="noStrike">
                          <a:effectLst/>
                        </a:rPr>
                        <a:t>37,33</a:t>
                      </a:r>
                      <a:endParaRPr lang="tr-TR" sz="2000" b="0" i="0" u="none" strike="noStrike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2000" u="none" strike="noStrike">
                          <a:effectLst/>
                        </a:rPr>
                        <a:t>&gt;=71,18-80</a:t>
                      </a:r>
                      <a:endParaRPr lang="tr-TR" sz="2000" b="0" i="0" u="none" strike="noStrike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2000" u="none" strike="noStrike" dirty="0">
                          <a:effectLst/>
                        </a:rPr>
                        <a:t>70</a:t>
                      </a:r>
                      <a:endParaRPr lang="tr-TR" sz="2000" b="0" i="0" u="none" strike="noStrike" dirty="0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2000" u="none" strike="noStrike" dirty="0">
                          <a:effectLst/>
                        </a:rPr>
                        <a:t>33,5</a:t>
                      </a:r>
                      <a:endParaRPr lang="tr-TR" sz="2000" b="0" i="0" u="none" strike="noStrike" dirty="0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33854013"/>
                  </a:ext>
                </a:extLst>
              </a:tr>
              <a:tr h="224590">
                <a:tc gridSpan="2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2000" u="none" strike="noStrike">
                          <a:effectLst/>
                        </a:rPr>
                        <a:t>&gt;=69,72-70</a:t>
                      </a:r>
                      <a:endParaRPr lang="tr-TR" sz="2000" b="0" i="0" u="none" strike="noStrike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2000" u="none" strike="noStrike" dirty="0">
                          <a:effectLst/>
                        </a:rPr>
                        <a:t>2</a:t>
                      </a:r>
                      <a:endParaRPr lang="tr-TR" sz="2000" b="0" i="0" u="none" strike="noStrike" dirty="0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2000" u="none" strike="noStrike">
                          <a:effectLst/>
                        </a:rPr>
                        <a:t>0,96</a:t>
                      </a:r>
                      <a:endParaRPr lang="tr-TR" sz="2000" b="0" i="0" u="none" strike="noStrike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tr-TR" sz="2000" b="0" i="0" u="none" strike="noStrike" dirty="0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24571691"/>
                  </a:ext>
                </a:extLst>
              </a:tr>
              <a:tr h="433137">
                <a:tc gridSpan="2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tr-TR" sz="2000" b="1" u="none" strike="noStrike" dirty="0">
                          <a:effectLst/>
                        </a:rPr>
                        <a:t>ORTALAMA= 71,18</a:t>
                      </a:r>
                      <a:endParaRPr lang="tr-TR" sz="2000" b="1" i="0" u="none" strike="noStrike" dirty="0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3870519"/>
                  </a:ext>
                </a:extLst>
              </a:tr>
              <a:tr h="362551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b="1" u="none" strike="noStrike" dirty="0">
                          <a:effectLst/>
                        </a:rPr>
                        <a:t> </a:t>
                      </a:r>
                      <a:endParaRPr lang="tr-TR" sz="2400" b="1" i="0" u="none" strike="noStrike" dirty="0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b="1" u="none" strike="noStrike" dirty="0">
                          <a:effectLst/>
                        </a:rPr>
                        <a:t> </a:t>
                      </a:r>
                      <a:endParaRPr lang="tr-TR" sz="2400" b="1" i="0" u="none" strike="noStrike" dirty="0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tr-TR" sz="2000" b="1" u="none" strike="noStrike" dirty="0">
                          <a:effectLst/>
                        </a:rPr>
                        <a:t>ORTALAMA= 69,72</a:t>
                      </a:r>
                      <a:endParaRPr lang="tr-TR" sz="2000" b="1" i="0" u="none" strike="noStrike" dirty="0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u="none" strike="noStrike">
                          <a:effectLst/>
                        </a:rPr>
                        <a:t>&gt;=70-71,18</a:t>
                      </a:r>
                      <a:endParaRPr lang="tr-TR" sz="2000" b="0" i="0" u="none" strike="noStrike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u="none" strike="noStrike" dirty="0">
                          <a:effectLst/>
                        </a:rPr>
                        <a:t>18</a:t>
                      </a:r>
                      <a:endParaRPr lang="tr-TR" sz="2000" b="0" i="0" u="none" strike="noStrike" dirty="0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u="none" strike="noStrike">
                          <a:effectLst/>
                        </a:rPr>
                        <a:t>8,62</a:t>
                      </a:r>
                      <a:endParaRPr lang="tr-TR" sz="2000" b="0" i="0" u="none" strike="noStrike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 rowSpan="8">
                  <a:txBody>
                    <a:bodyPr/>
                    <a:lstStyle/>
                    <a:p>
                      <a:pPr algn="ctr" fontAlgn="ctr"/>
                      <a:r>
                        <a:rPr lang="tr-TR" sz="2000" u="none" strike="noStrike" dirty="0">
                          <a:effectLst/>
                        </a:rPr>
                        <a:t>96 KİŞİ        </a:t>
                      </a:r>
                      <a:endParaRPr lang="tr-TR" sz="2000" u="none" strike="noStrike" dirty="0" smtClean="0">
                        <a:effectLst/>
                      </a:endParaRPr>
                    </a:p>
                    <a:p>
                      <a:pPr algn="ctr" fontAlgn="ctr"/>
                      <a:r>
                        <a:rPr lang="tr-TR" sz="2000" u="none" strike="noStrike" dirty="0" smtClean="0">
                          <a:effectLst/>
                        </a:rPr>
                        <a:t>  </a:t>
                      </a:r>
                      <a:r>
                        <a:rPr lang="tr-TR" sz="2000" u="none" strike="noStrike" dirty="0">
                          <a:effectLst/>
                        </a:rPr>
                        <a:t>% 45,94</a:t>
                      </a:r>
                      <a:endParaRPr lang="tr-TR" sz="2000" b="0" i="0" u="none" strike="noStrike" dirty="0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173809289"/>
                  </a:ext>
                </a:extLst>
              </a:tr>
              <a:tr h="362551">
                <a:tc rowSpan="7" gridSpan="2">
                  <a:txBody>
                    <a:bodyPr/>
                    <a:lstStyle/>
                    <a:p>
                      <a:pPr algn="ctr" fontAlgn="ctr"/>
                      <a:r>
                        <a:rPr lang="tr-TR" sz="2400" b="1" u="none" strike="noStrike" dirty="0">
                          <a:effectLst/>
                        </a:rPr>
                        <a:t>Ortalama Altı Not Alan Öğrencilerin Dağılımı</a:t>
                      </a:r>
                      <a:endParaRPr lang="tr-TR" sz="2400" b="1" i="0" u="none" strike="noStrike" dirty="0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rowSpan="7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u="none" strike="noStrike">
                          <a:effectLst/>
                        </a:rPr>
                        <a:t>&gt;=60-69,72</a:t>
                      </a:r>
                      <a:endParaRPr lang="tr-TR" sz="2000" b="0" i="0" u="none" strike="noStrike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u="none" strike="noStrike" dirty="0">
                          <a:effectLst/>
                        </a:rPr>
                        <a:t>60</a:t>
                      </a:r>
                      <a:endParaRPr lang="tr-TR" sz="2000" b="0" i="0" u="none" strike="noStrike" dirty="0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u="none" strike="noStrike">
                          <a:effectLst/>
                        </a:rPr>
                        <a:t>28,71</a:t>
                      </a:r>
                      <a:endParaRPr lang="tr-TR" sz="2000" b="0" i="0" u="none" strike="noStrike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 rowSpan="7">
                  <a:txBody>
                    <a:bodyPr/>
                    <a:lstStyle/>
                    <a:p>
                      <a:pPr algn="ctr" fontAlgn="ctr"/>
                      <a:r>
                        <a:rPr lang="tr-TR" sz="2000" u="none" strike="noStrike" dirty="0">
                          <a:effectLst/>
                        </a:rPr>
                        <a:t>87 KİŞİ     </a:t>
                      </a:r>
                      <a:endParaRPr lang="tr-TR" sz="2000" u="none" strike="noStrike" dirty="0" smtClean="0">
                        <a:effectLst/>
                      </a:endParaRPr>
                    </a:p>
                    <a:p>
                      <a:pPr algn="ctr" fontAlgn="ctr"/>
                      <a:r>
                        <a:rPr lang="tr-TR" sz="2000" u="none" strike="noStrike" dirty="0" smtClean="0">
                          <a:effectLst/>
                        </a:rPr>
                        <a:t>     </a:t>
                      </a:r>
                      <a:r>
                        <a:rPr lang="tr-TR" sz="2000" u="none" strike="noStrike" dirty="0">
                          <a:effectLst/>
                        </a:rPr>
                        <a:t>% 41,63</a:t>
                      </a:r>
                      <a:endParaRPr lang="tr-TR" sz="2000" b="0" i="0" u="none" strike="noStrike" dirty="0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u="none" strike="noStrike">
                          <a:effectLst/>
                        </a:rPr>
                        <a:t>&gt;=60-70</a:t>
                      </a:r>
                      <a:endParaRPr lang="tr-TR" sz="2000" b="0" i="0" u="none" strike="noStrike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u="none" strike="noStrike" dirty="0">
                          <a:effectLst/>
                        </a:rPr>
                        <a:t>60</a:t>
                      </a:r>
                      <a:endParaRPr lang="tr-TR" sz="2000" b="0" i="0" u="none" strike="noStrike" dirty="0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u="none" strike="noStrike" dirty="0">
                          <a:effectLst/>
                        </a:rPr>
                        <a:t>28,71</a:t>
                      </a:r>
                      <a:endParaRPr lang="tr-TR" sz="2000" b="0" i="0" u="none" strike="noStrike" dirty="0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7777170"/>
                  </a:ext>
                </a:extLst>
              </a:tr>
              <a:tr h="362551">
                <a:tc gridSpan="2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u="none" strike="noStrike">
                          <a:effectLst/>
                        </a:rPr>
                        <a:t>&gt;=50-60</a:t>
                      </a:r>
                      <a:endParaRPr lang="tr-TR" sz="2000" b="0" i="0" u="none" strike="noStrike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u="none" strike="noStrike" dirty="0">
                          <a:effectLst/>
                        </a:rPr>
                        <a:t>15</a:t>
                      </a:r>
                      <a:endParaRPr lang="tr-TR" sz="2000" b="0" i="0" u="none" strike="noStrike" dirty="0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u="none" strike="noStrike">
                          <a:effectLst/>
                        </a:rPr>
                        <a:t>7,18</a:t>
                      </a:r>
                      <a:endParaRPr lang="tr-TR" sz="2000" b="0" i="0" u="none" strike="noStrike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u="none" strike="noStrike">
                          <a:effectLst/>
                        </a:rPr>
                        <a:t>&gt;=50-60</a:t>
                      </a:r>
                      <a:endParaRPr lang="tr-TR" sz="2000" b="0" i="0" u="none" strike="noStrike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u="none" strike="noStrike" dirty="0">
                          <a:effectLst/>
                        </a:rPr>
                        <a:t>8</a:t>
                      </a:r>
                      <a:endParaRPr lang="tr-TR" sz="2000" b="0" i="0" u="none" strike="noStrike" dirty="0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u="none" strike="noStrike" dirty="0">
                          <a:effectLst/>
                        </a:rPr>
                        <a:t>3,83</a:t>
                      </a:r>
                      <a:endParaRPr lang="tr-TR" sz="2000" b="0" i="0" u="none" strike="noStrike" dirty="0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0655033"/>
                  </a:ext>
                </a:extLst>
              </a:tr>
              <a:tr h="362551">
                <a:tc gridSpan="2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u="none" strike="noStrike">
                          <a:effectLst/>
                        </a:rPr>
                        <a:t>&gt;=40-50</a:t>
                      </a:r>
                      <a:endParaRPr lang="tr-TR" sz="2000" b="0" i="0" u="none" strike="noStrike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u="none" strike="noStrike">
                          <a:effectLst/>
                        </a:rPr>
                        <a:t>3</a:t>
                      </a:r>
                      <a:endParaRPr lang="tr-TR" sz="2000" b="0" i="0" u="none" strike="noStrike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u="none" strike="noStrike" dirty="0">
                          <a:effectLst/>
                        </a:rPr>
                        <a:t>1,44</a:t>
                      </a:r>
                      <a:endParaRPr lang="tr-TR" sz="2000" b="0" i="0" u="none" strike="noStrike" dirty="0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u="none" strike="noStrike">
                          <a:effectLst/>
                        </a:rPr>
                        <a:t>&gt;=40-50</a:t>
                      </a:r>
                      <a:endParaRPr lang="tr-TR" sz="2000" b="0" i="0" u="none" strike="noStrike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u="none" strike="noStrike" dirty="0">
                          <a:effectLst/>
                        </a:rPr>
                        <a:t>2</a:t>
                      </a:r>
                      <a:endParaRPr lang="tr-TR" sz="2000" b="0" i="0" u="none" strike="noStrike" dirty="0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u="none" strike="noStrike" dirty="0">
                          <a:effectLst/>
                        </a:rPr>
                        <a:t>0,96</a:t>
                      </a:r>
                      <a:endParaRPr lang="tr-TR" sz="2000" b="0" i="0" u="none" strike="noStrike" dirty="0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5094296"/>
                  </a:ext>
                </a:extLst>
              </a:tr>
              <a:tr h="362551">
                <a:tc gridSpan="2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u="none" strike="noStrike">
                          <a:effectLst/>
                        </a:rPr>
                        <a:t>&gt;=30-40</a:t>
                      </a:r>
                      <a:endParaRPr lang="tr-TR" sz="2000" b="0" i="0" u="none" strike="noStrike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u="none" strike="noStrike">
                          <a:effectLst/>
                        </a:rPr>
                        <a:t>1</a:t>
                      </a:r>
                      <a:endParaRPr lang="tr-TR" sz="2000" b="0" i="0" u="none" strike="noStrike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u="none" strike="noStrike" dirty="0">
                          <a:effectLst/>
                        </a:rPr>
                        <a:t>0,48</a:t>
                      </a:r>
                      <a:endParaRPr lang="tr-TR" sz="2000" b="0" i="0" u="none" strike="noStrike" dirty="0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u="none" strike="noStrike">
                          <a:effectLst/>
                        </a:rPr>
                        <a:t>&gt;=30-40</a:t>
                      </a:r>
                      <a:endParaRPr lang="tr-TR" sz="2000" b="0" i="0" u="none" strike="noStrike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u="none" strike="noStrike" dirty="0">
                          <a:effectLst/>
                        </a:rPr>
                        <a:t>4</a:t>
                      </a:r>
                      <a:endParaRPr lang="tr-TR" sz="2000" b="0" i="0" u="none" strike="noStrike" dirty="0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u="none" strike="noStrike" dirty="0">
                          <a:effectLst/>
                        </a:rPr>
                        <a:t>1,92</a:t>
                      </a:r>
                      <a:endParaRPr lang="tr-TR" sz="2000" b="0" i="0" u="none" strike="noStrike" dirty="0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02457789"/>
                  </a:ext>
                </a:extLst>
              </a:tr>
              <a:tr h="362551">
                <a:tc gridSpan="2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u="none" strike="noStrike">
                          <a:effectLst/>
                        </a:rPr>
                        <a:t>&gt;=20-30</a:t>
                      </a:r>
                      <a:endParaRPr lang="tr-TR" sz="2000" b="0" i="0" u="none" strike="noStrike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u="none" strike="noStrike">
                          <a:effectLst/>
                        </a:rPr>
                        <a:t>3</a:t>
                      </a:r>
                      <a:endParaRPr lang="tr-TR" sz="2000" b="0" i="0" u="none" strike="noStrike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u="none" strike="noStrike" dirty="0">
                          <a:effectLst/>
                        </a:rPr>
                        <a:t>0,48</a:t>
                      </a:r>
                      <a:endParaRPr lang="tr-TR" sz="2000" b="0" i="0" u="none" strike="noStrike" dirty="0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u="none" strike="noStrike">
                          <a:effectLst/>
                        </a:rPr>
                        <a:t>&gt;=20-30</a:t>
                      </a:r>
                      <a:endParaRPr lang="tr-TR" sz="2000" b="0" i="0" u="none" strike="noStrike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u="none" strike="noStrike" dirty="0">
                          <a:effectLst/>
                        </a:rPr>
                        <a:t>4</a:t>
                      </a:r>
                      <a:endParaRPr lang="tr-TR" sz="2000" b="0" i="0" u="none" strike="noStrike" dirty="0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u="none" strike="noStrike" dirty="0">
                          <a:effectLst/>
                        </a:rPr>
                        <a:t>1,92</a:t>
                      </a:r>
                      <a:endParaRPr lang="tr-TR" sz="2000" b="0" i="0" u="none" strike="noStrike" dirty="0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60791"/>
                  </a:ext>
                </a:extLst>
              </a:tr>
              <a:tr h="362551">
                <a:tc gridSpan="2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u="none" strike="noStrike">
                          <a:effectLst/>
                        </a:rPr>
                        <a:t>&gt;=10-20</a:t>
                      </a:r>
                      <a:endParaRPr lang="tr-TR" sz="2000" b="0" i="0" u="none" strike="noStrike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u="none" strike="noStrike">
                          <a:effectLst/>
                        </a:rPr>
                        <a:t>1</a:t>
                      </a:r>
                      <a:endParaRPr lang="tr-TR" sz="2000" b="0" i="0" u="none" strike="noStrike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u="none" strike="noStrike" dirty="0">
                          <a:effectLst/>
                        </a:rPr>
                        <a:t>0,48</a:t>
                      </a:r>
                      <a:endParaRPr lang="tr-TR" sz="2000" b="0" i="0" u="none" strike="noStrike" dirty="0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u="none" strike="noStrike">
                          <a:effectLst/>
                        </a:rPr>
                        <a:t>&gt;=10-20</a:t>
                      </a:r>
                      <a:endParaRPr lang="tr-TR" sz="2000" b="0" i="0" u="none" strike="noStrike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u="none" strike="noStrike" dirty="0">
                          <a:effectLst/>
                        </a:rPr>
                        <a:t>0</a:t>
                      </a:r>
                      <a:endParaRPr lang="tr-TR" sz="2000" b="0" i="0" u="none" strike="noStrike" dirty="0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u="none" strike="noStrike" dirty="0">
                          <a:effectLst/>
                        </a:rPr>
                        <a:t>0</a:t>
                      </a:r>
                      <a:endParaRPr lang="tr-TR" sz="2000" b="0" i="0" u="none" strike="noStrike" dirty="0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2790685"/>
                  </a:ext>
                </a:extLst>
              </a:tr>
              <a:tr h="362551">
                <a:tc gridSpan="2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u="none" strike="noStrike">
                          <a:effectLst/>
                        </a:rPr>
                        <a:t>&lt;10</a:t>
                      </a:r>
                      <a:endParaRPr lang="tr-TR" sz="2000" b="0" i="0" u="none" strike="noStrike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u="none" strike="noStrike">
                          <a:effectLst/>
                        </a:rPr>
                        <a:t>4</a:t>
                      </a:r>
                      <a:endParaRPr lang="tr-TR" sz="2000" b="0" i="0" u="none" strike="noStrike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u="none" strike="noStrike" dirty="0">
                          <a:effectLst/>
                        </a:rPr>
                        <a:t>1,92</a:t>
                      </a:r>
                      <a:endParaRPr lang="tr-TR" sz="2000" b="0" i="0" u="none" strike="noStrike" dirty="0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u="none" strike="noStrike">
                          <a:effectLst/>
                        </a:rPr>
                        <a:t>&lt;10</a:t>
                      </a:r>
                      <a:endParaRPr lang="tr-TR" sz="2000" b="0" i="0" u="none" strike="noStrike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u="none" strike="noStrike" dirty="0">
                          <a:effectLst/>
                        </a:rPr>
                        <a:t>0</a:t>
                      </a:r>
                      <a:endParaRPr lang="tr-TR" sz="2000" b="0" i="0" u="none" strike="noStrike" dirty="0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u="none" strike="noStrike" dirty="0">
                          <a:effectLst/>
                        </a:rPr>
                        <a:t>0</a:t>
                      </a:r>
                      <a:endParaRPr lang="tr-TR" sz="2000" b="0" i="0" u="none" strike="noStrike" dirty="0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73094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518402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30239925"/>
              </p:ext>
            </p:extLst>
          </p:nvPr>
        </p:nvGraphicFramePr>
        <p:xfrm>
          <a:off x="994610" y="449176"/>
          <a:ext cx="10363201" cy="614011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79884">
                  <a:extLst>
                    <a:ext uri="{9D8B030D-6E8A-4147-A177-3AD203B41FA5}">
                      <a16:colId xmlns:a16="http://schemas.microsoft.com/office/drawing/2014/main" val="1708569264"/>
                    </a:ext>
                  </a:extLst>
                </a:gridCol>
                <a:gridCol w="1479884">
                  <a:extLst>
                    <a:ext uri="{9D8B030D-6E8A-4147-A177-3AD203B41FA5}">
                      <a16:colId xmlns:a16="http://schemas.microsoft.com/office/drawing/2014/main" val="3483302862"/>
                    </a:ext>
                  </a:extLst>
                </a:gridCol>
                <a:gridCol w="1479884">
                  <a:extLst>
                    <a:ext uri="{9D8B030D-6E8A-4147-A177-3AD203B41FA5}">
                      <a16:colId xmlns:a16="http://schemas.microsoft.com/office/drawing/2014/main" val="3536788917"/>
                    </a:ext>
                  </a:extLst>
                </a:gridCol>
                <a:gridCol w="1479884">
                  <a:extLst>
                    <a:ext uri="{9D8B030D-6E8A-4147-A177-3AD203B41FA5}">
                      <a16:colId xmlns:a16="http://schemas.microsoft.com/office/drawing/2014/main" val="114816806"/>
                    </a:ext>
                  </a:extLst>
                </a:gridCol>
                <a:gridCol w="1479884">
                  <a:extLst>
                    <a:ext uri="{9D8B030D-6E8A-4147-A177-3AD203B41FA5}">
                      <a16:colId xmlns:a16="http://schemas.microsoft.com/office/drawing/2014/main" val="498966443"/>
                    </a:ext>
                  </a:extLst>
                </a:gridCol>
                <a:gridCol w="1479884">
                  <a:extLst>
                    <a:ext uri="{9D8B030D-6E8A-4147-A177-3AD203B41FA5}">
                      <a16:colId xmlns:a16="http://schemas.microsoft.com/office/drawing/2014/main" val="1201594087"/>
                    </a:ext>
                  </a:extLst>
                </a:gridCol>
                <a:gridCol w="1483897">
                  <a:extLst>
                    <a:ext uri="{9D8B030D-6E8A-4147-A177-3AD203B41FA5}">
                      <a16:colId xmlns:a16="http://schemas.microsoft.com/office/drawing/2014/main" val="3626765430"/>
                    </a:ext>
                  </a:extLst>
                </a:gridCol>
              </a:tblGrid>
              <a:tr h="478214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tr-TR" sz="2000" b="1" u="none" strike="noStrike" dirty="0">
                          <a:effectLst/>
                        </a:rPr>
                        <a:t>BARAJA TAKILAN ÖĞRENCİ SAYISI (DERS GRUPLARINA GÖRE)</a:t>
                      </a:r>
                      <a:endParaRPr lang="tr-TR" sz="2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6564215"/>
                  </a:ext>
                </a:extLst>
              </a:tr>
              <a:tr h="582965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1" u="none" strike="noStrike" dirty="0">
                          <a:effectLst/>
                        </a:rPr>
                        <a:t>SINAV-DERS ADI</a:t>
                      </a:r>
                      <a:endParaRPr lang="tr-TR" sz="18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1" u="none" strike="noStrike" dirty="0">
                          <a:effectLst/>
                        </a:rPr>
                        <a:t>Deri ve Zührevi Hastalıkları </a:t>
                      </a:r>
                      <a:endParaRPr lang="tr-TR" sz="1800" b="1" i="0" u="none" strike="noStrike" dirty="0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1" u="none" strike="noStrike" dirty="0">
                          <a:effectLst/>
                        </a:rPr>
                        <a:t>Ortopedi ve Travmatoloji </a:t>
                      </a:r>
                      <a:endParaRPr lang="tr-TR" sz="1800" b="1" i="0" u="none" strike="noStrike" dirty="0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1" u="none" strike="noStrike" dirty="0">
                          <a:effectLst/>
                        </a:rPr>
                        <a:t>Tıbbi Farmakoloji </a:t>
                      </a:r>
                      <a:endParaRPr lang="tr-TR" sz="1800" b="1" i="0" u="none" strike="noStrike" dirty="0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1" u="none" strike="noStrike" dirty="0">
                          <a:effectLst/>
                        </a:rPr>
                        <a:t>Radyoloji </a:t>
                      </a:r>
                      <a:endParaRPr lang="tr-TR" sz="1800" b="1" i="0" u="none" strike="noStrike" dirty="0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1" u="none" strike="noStrike" dirty="0">
                          <a:effectLst/>
                        </a:rPr>
                        <a:t>Çocuk Sağlığı ve Hastalıkları </a:t>
                      </a:r>
                      <a:endParaRPr lang="tr-TR" sz="1800" b="1" i="0" u="none" strike="noStrike" dirty="0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1" u="none" strike="noStrike" dirty="0">
                          <a:effectLst/>
                        </a:rPr>
                        <a:t>Plastik Rekonstrüksiyon ve Estetik Cerrahi </a:t>
                      </a:r>
                      <a:endParaRPr lang="tr-TR" sz="1600" b="1" i="0" u="none" strike="noStrike" dirty="0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3584520"/>
                  </a:ext>
                </a:extLst>
              </a:tr>
              <a:tr h="478214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1" u="none" strike="noStrike" dirty="0">
                          <a:effectLst/>
                        </a:rPr>
                        <a:t>Uygulama Türü</a:t>
                      </a:r>
                      <a:endParaRPr lang="tr-TR" sz="18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 dirty="0">
                          <a:effectLst/>
                        </a:rPr>
                        <a:t>Teorik</a:t>
                      </a:r>
                      <a:endParaRPr lang="tr-TR" sz="1800" b="0" i="0" u="none" strike="noStrike" dirty="0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>
                          <a:effectLst/>
                        </a:rPr>
                        <a:t>Teorik</a:t>
                      </a:r>
                      <a:endParaRPr lang="tr-TR" sz="1800" b="0" i="0" u="none" strike="noStrike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>
                          <a:effectLst/>
                        </a:rPr>
                        <a:t>Teorik</a:t>
                      </a:r>
                      <a:endParaRPr lang="tr-TR" sz="1800" b="0" i="0" u="none" strike="noStrike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>
                          <a:effectLst/>
                        </a:rPr>
                        <a:t>Teorik</a:t>
                      </a:r>
                      <a:endParaRPr lang="tr-TR" sz="1800" b="0" i="0" u="none" strike="noStrike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 dirty="0">
                          <a:effectLst/>
                        </a:rPr>
                        <a:t>Teorik</a:t>
                      </a:r>
                      <a:endParaRPr lang="tr-TR" sz="1800" b="0" i="0" u="none" strike="noStrike" dirty="0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Teorik</a:t>
                      </a:r>
                      <a:endParaRPr lang="tr-TR" sz="800" b="0" i="0" u="none" strike="noStrike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832696498"/>
                  </a:ext>
                </a:extLst>
              </a:tr>
              <a:tr h="478214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1" u="none" strike="noStrike" dirty="0">
                          <a:effectLst/>
                        </a:rPr>
                        <a:t>Not Değeri</a:t>
                      </a:r>
                      <a:endParaRPr lang="tr-TR" sz="18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 dirty="0">
                          <a:effectLst/>
                        </a:rPr>
                        <a:t>4</a:t>
                      </a:r>
                      <a:endParaRPr lang="tr-TR" sz="1800" b="0" i="0" u="none" strike="noStrike" dirty="0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>
                          <a:effectLst/>
                        </a:rPr>
                        <a:t>4</a:t>
                      </a:r>
                      <a:endParaRPr lang="tr-TR" sz="1800" b="0" i="0" u="none" strike="noStrike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>
                          <a:effectLst/>
                        </a:rPr>
                        <a:t>9</a:t>
                      </a:r>
                      <a:endParaRPr lang="tr-TR" sz="1800" b="0" i="0" u="none" strike="noStrike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>
                          <a:effectLst/>
                        </a:rPr>
                        <a:t>2</a:t>
                      </a:r>
                      <a:endParaRPr lang="tr-TR" sz="1800" b="0" i="0" u="none" strike="noStrike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 dirty="0">
                          <a:effectLst/>
                        </a:rPr>
                        <a:t>6</a:t>
                      </a:r>
                      <a:endParaRPr lang="tr-TR" sz="1800" b="0" i="0" u="none" strike="noStrike" dirty="0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3</a:t>
                      </a:r>
                      <a:endParaRPr lang="tr-TR" sz="800" b="0" i="0" u="none" strike="noStrike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004534672"/>
                  </a:ext>
                </a:extLst>
              </a:tr>
              <a:tr h="483045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1" u="none" strike="noStrike" dirty="0">
                          <a:effectLst/>
                        </a:rPr>
                        <a:t>Değerlendirme Türü</a:t>
                      </a:r>
                      <a:endParaRPr lang="tr-TR" sz="18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 dirty="0">
                          <a:effectLst/>
                        </a:rPr>
                        <a:t>Soru</a:t>
                      </a:r>
                      <a:endParaRPr lang="tr-TR" sz="1800" b="0" i="0" u="none" strike="noStrike" dirty="0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>
                          <a:effectLst/>
                        </a:rPr>
                        <a:t>Soru</a:t>
                      </a:r>
                      <a:endParaRPr lang="tr-TR" sz="1800" b="0" i="0" u="none" strike="noStrike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>
                          <a:effectLst/>
                        </a:rPr>
                        <a:t>Soru</a:t>
                      </a:r>
                      <a:endParaRPr lang="tr-TR" sz="1800" b="0" i="0" u="none" strike="noStrike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>
                          <a:effectLst/>
                        </a:rPr>
                        <a:t>Soru</a:t>
                      </a:r>
                      <a:endParaRPr lang="tr-TR" sz="1800" b="0" i="0" u="none" strike="noStrike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 dirty="0">
                          <a:effectLst/>
                        </a:rPr>
                        <a:t>Soru</a:t>
                      </a:r>
                      <a:endParaRPr lang="tr-TR" sz="1800" b="0" i="0" u="none" strike="noStrike" dirty="0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Soru</a:t>
                      </a:r>
                      <a:endParaRPr lang="tr-TR" sz="800" b="0" i="0" u="none" strike="noStrike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63767162"/>
                  </a:ext>
                </a:extLst>
              </a:tr>
              <a:tr h="483045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1" u="none" strike="noStrike" dirty="0">
                          <a:effectLst/>
                        </a:rPr>
                        <a:t>Öğrenci Sayısı         (%)</a:t>
                      </a:r>
                      <a:endParaRPr lang="tr-TR" sz="18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 dirty="0">
                          <a:effectLst/>
                        </a:rPr>
                        <a:t>2                          % 0,96</a:t>
                      </a:r>
                      <a:endParaRPr lang="tr-TR" sz="1800" b="0" i="0" u="none" strike="noStrike" dirty="0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>
                          <a:effectLst/>
                        </a:rPr>
                        <a:t>60                          % 28,71</a:t>
                      </a:r>
                      <a:endParaRPr lang="tr-TR" sz="1800" b="0" i="0" u="none" strike="noStrike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>
                          <a:effectLst/>
                        </a:rPr>
                        <a:t>14                          % 6,7</a:t>
                      </a:r>
                      <a:endParaRPr lang="tr-TR" sz="1800" b="0" i="0" u="none" strike="noStrike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>
                          <a:effectLst/>
                        </a:rPr>
                        <a:t>23                          % 11,01</a:t>
                      </a:r>
                      <a:endParaRPr lang="tr-TR" sz="1800" b="0" i="0" u="none" strike="noStrike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 dirty="0">
                          <a:effectLst/>
                        </a:rPr>
                        <a:t>55                          % 26,32</a:t>
                      </a:r>
                      <a:endParaRPr lang="tr-TR" sz="1800" b="0" i="0" u="none" strike="noStrike" dirty="0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63                          % 30,15</a:t>
                      </a:r>
                      <a:endParaRPr lang="tr-TR" sz="800" b="0" i="0" u="none" strike="noStrike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845053935"/>
                  </a:ext>
                </a:extLst>
              </a:tr>
              <a:tr h="724568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1" u="none" strike="noStrike" dirty="0">
                          <a:effectLst/>
                        </a:rPr>
                        <a:t>SINAV-DERS ADI</a:t>
                      </a:r>
                      <a:endParaRPr lang="tr-TR" sz="18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1" u="none" strike="noStrike" dirty="0">
                          <a:effectLst/>
                        </a:rPr>
                        <a:t>Nükleer Tıp + Enfeksiyon Hastalıkları </a:t>
                      </a:r>
                      <a:endParaRPr lang="tr-TR" sz="1800" b="1" i="0" u="none" strike="noStrike" dirty="0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1" u="none" strike="noStrike" dirty="0">
                          <a:effectLst/>
                        </a:rPr>
                        <a:t>Fiziksel Tıp ve Rehabilitasyon </a:t>
                      </a:r>
                      <a:endParaRPr lang="tr-TR" sz="1800" b="1" i="0" u="none" strike="noStrike" dirty="0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1" u="none" strike="noStrike" dirty="0">
                          <a:effectLst/>
                        </a:rPr>
                        <a:t>Tıbbi Patoloji </a:t>
                      </a:r>
                      <a:endParaRPr lang="tr-TR" sz="1800" b="1" i="0" u="none" strike="noStrike" dirty="0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1" u="none" strike="noStrike" dirty="0">
                          <a:effectLst/>
                        </a:rPr>
                        <a:t>İç Hastalıkları </a:t>
                      </a:r>
                      <a:endParaRPr lang="tr-TR" sz="1800" b="1" i="0" u="none" strike="noStrike" dirty="0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 dirty="0">
                          <a:effectLst/>
                        </a:rPr>
                        <a:t> </a:t>
                      </a:r>
                      <a:endParaRPr lang="tr-TR" sz="1800" b="1" i="0" u="none" strike="noStrike" dirty="0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 </a:t>
                      </a:r>
                      <a:endParaRPr lang="tr-TR" sz="800" b="1" i="0" u="none" strike="noStrike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977239866"/>
                  </a:ext>
                </a:extLst>
              </a:tr>
              <a:tr h="478214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1" u="none" strike="noStrike" dirty="0">
                          <a:effectLst/>
                        </a:rPr>
                        <a:t>Uygulama Türü</a:t>
                      </a:r>
                      <a:endParaRPr lang="tr-TR" sz="18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 dirty="0">
                          <a:effectLst/>
                        </a:rPr>
                        <a:t>Teorik</a:t>
                      </a:r>
                      <a:endParaRPr lang="tr-TR" sz="1800" b="0" i="0" u="none" strike="noStrike" dirty="0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>
                          <a:effectLst/>
                        </a:rPr>
                        <a:t>Teorik</a:t>
                      </a:r>
                      <a:endParaRPr lang="tr-TR" sz="1800" b="0" i="0" u="none" strike="noStrike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>
                          <a:effectLst/>
                        </a:rPr>
                        <a:t>Teorik</a:t>
                      </a:r>
                      <a:endParaRPr lang="tr-TR" sz="1800" b="0" i="0" u="none" strike="noStrike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>
                          <a:effectLst/>
                        </a:rPr>
                        <a:t>Teorik</a:t>
                      </a:r>
                      <a:endParaRPr lang="tr-TR" sz="1800" b="0" i="0" u="none" strike="noStrike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 dirty="0">
                          <a:effectLst/>
                        </a:rPr>
                        <a:t> </a:t>
                      </a:r>
                      <a:endParaRPr lang="tr-TR" sz="1800" b="0" i="0" u="none" strike="noStrike" dirty="0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 </a:t>
                      </a:r>
                      <a:endParaRPr lang="tr-TR" sz="800" b="0" i="0" u="none" strike="noStrike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679109532"/>
                  </a:ext>
                </a:extLst>
              </a:tr>
              <a:tr h="478214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1" u="none" strike="noStrike" dirty="0">
                          <a:effectLst/>
                        </a:rPr>
                        <a:t>Not Değeri</a:t>
                      </a:r>
                      <a:endParaRPr lang="tr-TR" sz="18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 dirty="0">
                          <a:effectLst/>
                        </a:rPr>
                        <a:t>2</a:t>
                      </a:r>
                      <a:endParaRPr lang="tr-TR" sz="1800" b="0" i="0" u="none" strike="noStrike" dirty="0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>
                          <a:effectLst/>
                        </a:rPr>
                        <a:t>13</a:t>
                      </a:r>
                      <a:endParaRPr lang="tr-TR" sz="1800" b="0" i="0" u="none" strike="noStrike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>
                          <a:effectLst/>
                        </a:rPr>
                        <a:t>37</a:t>
                      </a:r>
                      <a:endParaRPr lang="tr-TR" sz="1800" b="0" i="0" u="none" strike="noStrike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>
                          <a:effectLst/>
                        </a:rPr>
                        <a:t>20</a:t>
                      </a:r>
                      <a:endParaRPr lang="tr-TR" sz="1800" b="0" i="0" u="none" strike="noStrike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 dirty="0">
                          <a:effectLst/>
                        </a:rPr>
                        <a:t> </a:t>
                      </a:r>
                      <a:endParaRPr lang="tr-TR" sz="1800" b="0" i="0" u="none" strike="noStrike" dirty="0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 </a:t>
                      </a:r>
                      <a:endParaRPr lang="tr-TR" sz="800" b="0" i="0" u="none" strike="noStrike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29392770"/>
                  </a:ext>
                </a:extLst>
              </a:tr>
              <a:tr h="483045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1" u="none" strike="noStrike" dirty="0">
                          <a:effectLst/>
                        </a:rPr>
                        <a:t>Değerlendirme Türü</a:t>
                      </a:r>
                      <a:endParaRPr lang="tr-TR" sz="18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 dirty="0">
                          <a:effectLst/>
                        </a:rPr>
                        <a:t>Soru</a:t>
                      </a:r>
                      <a:endParaRPr lang="tr-TR" sz="1800" b="0" i="0" u="none" strike="noStrike" dirty="0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>
                          <a:effectLst/>
                        </a:rPr>
                        <a:t>Soru</a:t>
                      </a:r>
                      <a:endParaRPr lang="tr-TR" sz="1800" b="0" i="0" u="none" strike="noStrike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>
                          <a:effectLst/>
                        </a:rPr>
                        <a:t>Soru</a:t>
                      </a:r>
                      <a:endParaRPr lang="tr-TR" sz="1800" b="0" i="0" u="none" strike="noStrike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>
                          <a:effectLst/>
                        </a:rPr>
                        <a:t>Soru</a:t>
                      </a:r>
                      <a:endParaRPr lang="tr-TR" sz="1800" b="0" i="0" u="none" strike="noStrike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 dirty="0">
                          <a:effectLst/>
                        </a:rPr>
                        <a:t> </a:t>
                      </a:r>
                      <a:endParaRPr lang="tr-TR" sz="1800" b="0" i="0" u="none" strike="noStrike" dirty="0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 </a:t>
                      </a:r>
                      <a:endParaRPr lang="tr-TR" sz="800" b="0" i="0" u="none" strike="noStrike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901253461"/>
                  </a:ext>
                </a:extLst>
              </a:tr>
              <a:tr h="483045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1" u="none" strike="noStrike" dirty="0">
                          <a:effectLst/>
                        </a:rPr>
                        <a:t>Öğrenci Sayısı         (%)</a:t>
                      </a:r>
                      <a:endParaRPr lang="tr-TR" sz="18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 dirty="0">
                          <a:effectLst/>
                        </a:rPr>
                        <a:t>65                          % 31,11</a:t>
                      </a:r>
                      <a:endParaRPr lang="tr-TR" sz="1800" b="0" i="0" u="none" strike="noStrike" dirty="0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>
                          <a:effectLst/>
                        </a:rPr>
                        <a:t>50                          % 23,93</a:t>
                      </a:r>
                      <a:endParaRPr lang="tr-TR" sz="1800" b="0" i="0" u="none" strike="noStrike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 dirty="0">
                          <a:effectLst/>
                        </a:rPr>
                        <a:t>7                          % 3,35</a:t>
                      </a:r>
                      <a:endParaRPr lang="tr-TR" sz="1800" b="0" i="0" u="none" strike="noStrike" dirty="0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>
                          <a:effectLst/>
                        </a:rPr>
                        <a:t>5                          % 2,4</a:t>
                      </a:r>
                      <a:endParaRPr lang="tr-TR" sz="1800" b="0" i="0" u="none" strike="noStrike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 dirty="0">
                          <a:effectLst/>
                        </a:rPr>
                        <a:t> </a:t>
                      </a:r>
                      <a:endParaRPr lang="tr-TR" sz="1800" b="0" i="0" u="none" strike="noStrike" dirty="0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 dirty="0">
                          <a:effectLst/>
                        </a:rPr>
                        <a:t> </a:t>
                      </a:r>
                      <a:endParaRPr lang="tr-TR" sz="800" b="0" i="0" u="none" strike="noStrike" dirty="0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7662036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897281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2800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EN FAZLA DOĞRU  VE YANLIŞ CEVAPLANAN SORULAR </a:t>
            </a:r>
            <a:endParaRPr lang="tr-TR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" name="İçerik Yer Tutucusu 4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913081339"/>
                  </p:ext>
                </p:extLst>
              </p:nvPr>
            </p:nvGraphicFramePr>
            <p:xfrm>
              <a:off x="1159099" y="1674254"/>
              <a:ext cx="10423302" cy="2816053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2012139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3550911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3177756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1682496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</a:tblGrid>
                  <a:tr h="865688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tr-TR" sz="2400" b="1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Soru numarası </a:t>
                          </a:r>
                          <a:endParaRPr lang="tr-TR" sz="240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tr-TR" sz="2400" b="1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EN FAZLA DOĞRU CEVAPLANAN SORU</a:t>
                          </a:r>
                          <a:endParaRPr lang="tr-TR" sz="240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tr-TR" sz="2400" b="1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EN FAZLA YANLIŞ CEVAPLANAN SORU</a:t>
                          </a:r>
                          <a:endParaRPr lang="tr-TR" sz="240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tr-TR" sz="2400" b="1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Kişi sayısı </a:t>
                          </a:r>
                          <a:endParaRPr lang="tr-TR" sz="240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988014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tr-TR" sz="2400" b="1" dirty="0" smtClean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1. </a:t>
                          </a:r>
                          <a:r>
                            <a:rPr lang="tr-TR" sz="2400" b="1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soru </a:t>
                          </a:r>
                          <a:endParaRPr lang="tr-TR" sz="240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D2EAF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64770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tr-TR" sz="2400" dirty="0" smtClean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 </a:t>
                          </a: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tr-TR" sz="2400" i="1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Calibri" panose="020F0502020204030204" pitchFamily="34" charset="0"/>
                                  </a:rPr>
                                  <m:t>√</m:t>
                                </m:r>
                              </m:oMath>
                            </m:oMathPara>
                          </a14:m>
                          <a:endParaRPr lang="tr-TR" sz="240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D2EAF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tr-TR" sz="240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D2EAF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tr-TR" sz="2400" b="1" dirty="0" smtClean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207</a:t>
                          </a:r>
                          <a:endParaRPr lang="tr-TR" sz="240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tr-TR" sz="2400" b="1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% </a:t>
                          </a:r>
                          <a:r>
                            <a:rPr lang="tr-TR" sz="2400" b="1" dirty="0" smtClean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99,05</a:t>
                          </a:r>
                          <a:endParaRPr lang="tr-TR" sz="240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D2EAF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962351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tr-TR" sz="2400" b="1" dirty="0" smtClean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23. </a:t>
                          </a:r>
                          <a:r>
                            <a:rPr lang="tr-TR" sz="2400" b="1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soru</a:t>
                          </a:r>
                          <a:endParaRPr lang="tr-TR" sz="240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tr-TR" sz="2400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 </a:t>
                          </a: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tr-TR" sz="2400" i="1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√</m:t>
                                </m:r>
                              </m:oMath>
                            </m:oMathPara>
                          </a14:m>
                          <a:endParaRPr lang="tr-TR" sz="240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tr-TR" sz="2400" b="1" dirty="0" smtClean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194</a:t>
                          </a:r>
                          <a:endParaRPr lang="tr-TR" sz="240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tr-TR" sz="2400" b="1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% </a:t>
                          </a:r>
                          <a:r>
                            <a:rPr lang="tr-TR" sz="2400" b="1" dirty="0" smtClean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92,83</a:t>
                          </a:r>
                          <a:endParaRPr lang="tr-TR" sz="240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5" name="İçerik Yer Tutucusu 4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913081339"/>
                  </p:ext>
                </p:extLst>
              </p:nvPr>
            </p:nvGraphicFramePr>
            <p:xfrm>
              <a:off x="1159099" y="1674254"/>
              <a:ext cx="10423302" cy="2816053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2012139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3550911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3177756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1682496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</a:tblGrid>
                  <a:tr h="865688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tr-TR" sz="2400" b="1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Soru numarası </a:t>
                          </a:r>
                          <a:endParaRPr lang="tr-TR" sz="240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tr-TR" sz="2400" b="1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EN FAZLA DOĞRU CEVAPLANAN SORU</a:t>
                          </a:r>
                          <a:endParaRPr lang="tr-TR" sz="240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tr-TR" sz="2400" b="1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EN FAZLA YANLIŞ CEVAPLANAN SORU</a:t>
                          </a:r>
                          <a:endParaRPr lang="tr-TR" sz="240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tr-TR" sz="2400" b="1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Kişi sayısı </a:t>
                          </a:r>
                          <a:endParaRPr lang="tr-TR" sz="240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988014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tr-TR" sz="2400" b="1" dirty="0" smtClean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1. </a:t>
                          </a:r>
                          <a:r>
                            <a:rPr lang="tr-TR" sz="2400" b="1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soru </a:t>
                          </a:r>
                          <a:endParaRPr lang="tr-TR" sz="240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D2EAF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tr-TR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56775" t="-93252" r="-137221" b="-10736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tr-TR" sz="240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D2EAF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tr-TR" sz="2400" b="1" dirty="0" smtClean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207</a:t>
                          </a:r>
                          <a:endParaRPr lang="tr-TR" sz="240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tr-TR" sz="2400" b="1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% </a:t>
                          </a:r>
                          <a:r>
                            <a:rPr lang="tr-TR" sz="2400" b="1" dirty="0" smtClean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99,05</a:t>
                          </a:r>
                          <a:endParaRPr lang="tr-TR" sz="240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D2EAF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962351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tr-TR" sz="2400" b="1" dirty="0" smtClean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23. </a:t>
                          </a:r>
                          <a:r>
                            <a:rPr lang="tr-TR" sz="2400" b="1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soru</a:t>
                          </a:r>
                          <a:endParaRPr lang="tr-TR" sz="240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tr-TR" sz="2400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 </a:t>
                          </a: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tr-TR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75096" t="-199367" r="-53257" b="-1075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tr-TR" sz="2400" b="1" dirty="0" smtClean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194</a:t>
                          </a:r>
                          <a:endParaRPr lang="tr-TR" sz="240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tr-TR" sz="2400" b="1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% </a:t>
                          </a:r>
                          <a:r>
                            <a:rPr lang="tr-TR" sz="2400" b="1" dirty="0" smtClean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92,83</a:t>
                          </a:r>
                          <a:endParaRPr lang="tr-TR" sz="240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30194477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2800" b="1" dirty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EN FAZLA DOĞRU CEVAPLANAN SORU</a:t>
            </a:r>
            <a:endParaRPr lang="tr-TR" dirty="0"/>
          </a:p>
        </p:txBody>
      </p:sp>
      <p:sp>
        <p:nvSpPr>
          <p:cNvPr id="5" name="Dikdörtgen 4"/>
          <p:cNvSpPr/>
          <p:nvPr/>
        </p:nvSpPr>
        <p:spPr>
          <a:xfrm>
            <a:off x="609600" y="1767007"/>
            <a:ext cx="10972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sz="28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1</a:t>
            </a:r>
            <a:r>
              <a:rPr lang="tr-TR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endParaRPr lang="tr-TR" sz="2800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Dikdörtgen 2"/>
          <p:cNvSpPr/>
          <p:nvPr/>
        </p:nvSpPr>
        <p:spPr>
          <a:xfrm>
            <a:off x="609600" y="1767007"/>
            <a:ext cx="109728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sz="28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1.</a:t>
            </a:r>
            <a:r>
              <a:rPr lang="tr-TR" sz="32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SORU</a:t>
            </a:r>
            <a:r>
              <a:rPr lang="tr-TR" sz="3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tr-TR" sz="3600" b="1" dirty="0">
                <a:ea typeface="Times New Roman" panose="02020603050405020304" pitchFamily="18" charset="0"/>
              </a:rPr>
              <a:t>Bilenle bilmeyeni ayırt edemeyen, mutlaka testten çıkarılması gereken, çok kolay soru</a:t>
            </a:r>
            <a:endParaRPr lang="tr-TR" sz="3600" dirty="0">
              <a:ea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tabLst>
                <a:tab pos="457200" algn="l"/>
              </a:tabLst>
            </a:pPr>
            <a:r>
              <a:rPr lang="tr-TR" sz="3600" dirty="0">
                <a:ea typeface="Times New Roman" panose="02020603050405020304" pitchFamily="18" charset="0"/>
              </a:rPr>
              <a:t>Aşağıdakilerden hangisi deri eklerinden biri değildir?</a:t>
            </a:r>
            <a:br>
              <a:rPr lang="tr-TR" sz="3600" dirty="0">
                <a:ea typeface="Times New Roman" panose="02020603050405020304" pitchFamily="18" charset="0"/>
              </a:rPr>
            </a:br>
            <a:r>
              <a:rPr lang="tr-TR" sz="3600" dirty="0">
                <a:ea typeface="Times New Roman" panose="02020603050405020304" pitchFamily="18" charset="0"/>
              </a:rPr>
              <a:t>a)    </a:t>
            </a:r>
            <a:r>
              <a:rPr lang="tr-TR" sz="3600" dirty="0" err="1">
                <a:ea typeface="Times New Roman" panose="02020603050405020304" pitchFamily="18" charset="0"/>
              </a:rPr>
              <a:t>Sebase</a:t>
            </a:r>
            <a:r>
              <a:rPr lang="tr-TR" sz="3600" dirty="0">
                <a:ea typeface="Times New Roman" panose="02020603050405020304" pitchFamily="18" charset="0"/>
              </a:rPr>
              <a:t> bez (yağ bezi</a:t>
            </a:r>
            <a:r>
              <a:rPr lang="tr-TR" sz="3600" dirty="0" smtClean="0">
                <a:ea typeface="Times New Roman" panose="02020603050405020304" pitchFamily="18" charset="0"/>
              </a:rPr>
              <a:t>) (0)</a:t>
            </a:r>
            <a:r>
              <a:rPr lang="tr-TR" sz="3600" dirty="0">
                <a:ea typeface="Times New Roman" panose="02020603050405020304" pitchFamily="18" charset="0"/>
              </a:rPr>
              <a:t/>
            </a:r>
            <a:br>
              <a:rPr lang="tr-TR" sz="3600" dirty="0">
                <a:ea typeface="Times New Roman" panose="02020603050405020304" pitchFamily="18" charset="0"/>
              </a:rPr>
            </a:br>
            <a:r>
              <a:rPr lang="tr-TR" sz="3600" dirty="0">
                <a:ea typeface="Times New Roman" panose="02020603050405020304" pitchFamily="18" charset="0"/>
              </a:rPr>
              <a:t>b)    Ter bezi (</a:t>
            </a:r>
            <a:r>
              <a:rPr lang="tr-TR" sz="3600" dirty="0" err="1">
                <a:ea typeface="Times New Roman" panose="02020603050405020304" pitchFamily="18" charset="0"/>
              </a:rPr>
              <a:t>ekrin</a:t>
            </a:r>
            <a:r>
              <a:rPr lang="tr-TR" sz="3600" dirty="0">
                <a:ea typeface="Times New Roman" panose="02020603050405020304" pitchFamily="18" charset="0"/>
              </a:rPr>
              <a:t>, </a:t>
            </a:r>
            <a:r>
              <a:rPr lang="tr-TR" sz="3600" dirty="0" err="1">
                <a:ea typeface="Times New Roman" panose="02020603050405020304" pitchFamily="18" charset="0"/>
              </a:rPr>
              <a:t>apokrin</a:t>
            </a:r>
            <a:r>
              <a:rPr lang="tr-TR" sz="3600" dirty="0" smtClean="0">
                <a:ea typeface="Times New Roman" panose="02020603050405020304" pitchFamily="18" charset="0"/>
              </a:rPr>
              <a:t>) (1)</a:t>
            </a:r>
            <a:r>
              <a:rPr lang="tr-TR" sz="3600" dirty="0">
                <a:ea typeface="Times New Roman" panose="02020603050405020304" pitchFamily="18" charset="0"/>
              </a:rPr>
              <a:t/>
            </a:r>
            <a:br>
              <a:rPr lang="tr-TR" sz="3600" dirty="0">
                <a:ea typeface="Times New Roman" panose="02020603050405020304" pitchFamily="18" charset="0"/>
              </a:rPr>
            </a:br>
            <a:r>
              <a:rPr lang="tr-TR" sz="3600" dirty="0">
                <a:ea typeface="Times New Roman" panose="02020603050405020304" pitchFamily="18" charset="0"/>
              </a:rPr>
              <a:t>c)    </a:t>
            </a:r>
            <a:r>
              <a:rPr lang="tr-TR" sz="3600" dirty="0" smtClean="0">
                <a:ea typeface="Times New Roman" panose="02020603050405020304" pitchFamily="18" charset="0"/>
              </a:rPr>
              <a:t>Kıl  (0)</a:t>
            </a:r>
            <a:r>
              <a:rPr lang="tr-TR" sz="3600" dirty="0">
                <a:ea typeface="Times New Roman" panose="02020603050405020304" pitchFamily="18" charset="0"/>
              </a:rPr>
              <a:t/>
            </a:r>
            <a:br>
              <a:rPr lang="tr-TR" sz="3600" dirty="0">
                <a:ea typeface="Times New Roman" panose="02020603050405020304" pitchFamily="18" charset="0"/>
              </a:rPr>
            </a:br>
            <a:r>
              <a:rPr lang="tr-TR" sz="3600" dirty="0">
                <a:ea typeface="Times New Roman" panose="02020603050405020304" pitchFamily="18" charset="0"/>
              </a:rPr>
              <a:t>d)    </a:t>
            </a:r>
            <a:r>
              <a:rPr lang="tr-TR" sz="3600" dirty="0" smtClean="0">
                <a:ea typeface="Times New Roman" panose="02020603050405020304" pitchFamily="18" charset="0"/>
              </a:rPr>
              <a:t>Tırnak (1)</a:t>
            </a:r>
            <a:r>
              <a:rPr lang="tr-TR" sz="3600" dirty="0">
                <a:ea typeface="Times New Roman" panose="02020603050405020304" pitchFamily="18" charset="0"/>
              </a:rPr>
              <a:t/>
            </a:r>
            <a:br>
              <a:rPr lang="tr-TR" sz="3600" dirty="0">
                <a:ea typeface="Times New Roman" panose="02020603050405020304" pitchFamily="18" charset="0"/>
              </a:rPr>
            </a:br>
            <a:r>
              <a:rPr lang="tr-TR" sz="3600" b="1" dirty="0">
                <a:ea typeface="Times New Roman" panose="02020603050405020304" pitchFamily="18" charset="0"/>
              </a:rPr>
              <a:t>e)    Lenf </a:t>
            </a:r>
            <a:r>
              <a:rPr lang="tr-TR" sz="3600" b="1" dirty="0" err="1" smtClean="0">
                <a:ea typeface="Times New Roman" panose="02020603050405020304" pitchFamily="18" charset="0"/>
              </a:rPr>
              <a:t>nodu</a:t>
            </a:r>
            <a:r>
              <a:rPr lang="tr-TR" sz="3600" b="1" dirty="0" smtClean="0">
                <a:ea typeface="Times New Roman" panose="02020603050405020304" pitchFamily="18" charset="0"/>
              </a:rPr>
              <a:t>  (207)</a:t>
            </a:r>
            <a:endParaRPr lang="tr-TR" sz="3600" b="1" dirty="0"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tr-TR" sz="3600" dirty="0">
                <a:ea typeface="Times New Roman" panose="02020603050405020304" pitchFamily="18" charset="0"/>
              </a:rPr>
              <a:t> </a:t>
            </a:r>
            <a:endParaRPr lang="tr-TR" sz="3600" dirty="0">
              <a:effectLst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00656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 FAZLA YANLIŞ CEVAPLANAN SORU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821620"/>
          </a:xfrm>
        </p:spPr>
        <p:txBody>
          <a:bodyPr>
            <a:normAutofit lnSpcReduction="10000"/>
          </a:bodyPr>
          <a:lstStyle/>
          <a:p>
            <a:r>
              <a:rPr lang="tr-TR" b="1" dirty="0"/>
              <a:t>23. SORU: Bilenle bilmeyeni ayırt edemeyen, mutlaka testten çıkarılması gereken, çok zor soru</a:t>
            </a:r>
            <a:endParaRPr lang="tr-TR" dirty="0"/>
          </a:p>
          <a:p>
            <a:pPr lvl="0"/>
            <a:r>
              <a:rPr lang="tr-TR" dirty="0" err="1"/>
              <a:t>Homozigot</a:t>
            </a:r>
            <a:r>
              <a:rPr lang="tr-TR" dirty="0"/>
              <a:t> hemoglobin S hastalığında aşağıdakilerden hangisi gözlenmez</a:t>
            </a:r>
            <a:r>
              <a:rPr lang="tr-TR" dirty="0" smtClean="0"/>
              <a:t>? </a:t>
            </a:r>
            <a:r>
              <a:rPr lang="tr-TR" dirty="0"/>
              <a:t/>
            </a:r>
            <a:br>
              <a:rPr lang="tr-TR" dirty="0"/>
            </a:br>
            <a:r>
              <a:rPr lang="tr-TR" dirty="0"/>
              <a:t>a)    </a:t>
            </a:r>
            <a:r>
              <a:rPr lang="tr-TR" dirty="0" err="1" smtClean="0"/>
              <a:t>Priapizm</a:t>
            </a:r>
            <a:r>
              <a:rPr lang="tr-TR" dirty="0" smtClean="0"/>
              <a:t> (30)</a:t>
            </a:r>
            <a:r>
              <a:rPr lang="tr-TR" dirty="0"/>
              <a:t/>
            </a:r>
            <a:br>
              <a:rPr lang="tr-TR" dirty="0"/>
            </a:br>
            <a:r>
              <a:rPr lang="tr-TR" b="1" dirty="0"/>
              <a:t>b)    Akut </a:t>
            </a:r>
            <a:r>
              <a:rPr lang="tr-TR" b="1" dirty="0" err="1"/>
              <a:t>hepatik</a:t>
            </a:r>
            <a:r>
              <a:rPr lang="tr-TR" b="1" dirty="0"/>
              <a:t> </a:t>
            </a:r>
            <a:r>
              <a:rPr lang="tr-TR" b="1" dirty="0" smtClean="0"/>
              <a:t>yetmezlik (15)</a:t>
            </a:r>
            <a:r>
              <a:rPr lang="tr-TR" dirty="0"/>
              <a:t/>
            </a:r>
            <a:br>
              <a:rPr lang="tr-TR" dirty="0"/>
            </a:br>
            <a:r>
              <a:rPr lang="tr-TR" dirty="0"/>
              <a:t>c)    </a:t>
            </a:r>
            <a:r>
              <a:rPr lang="tr-TR" dirty="0" err="1" smtClean="0"/>
              <a:t>Daktilit</a:t>
            </a:r>
            <a:r>
              <a:rPr lang="tr-TR" dirty="0" smtClean="0"/>
              <a:t> (124)</a:t>
            </a:r>
            <a:r>
              <a:rPr lang="tr-TR" dirty="0"/>
              <a:t/>
            </a:r>
            <a:br>
              <a:rPr lang="tr-TR" dirty="0"/>
            </a:br>
            <a:r>
              <a:rPr lang="tr-TR" dirty="0"/>
              <a:t>d)    Akut göğüs </a:t>
            </a:r>
            <a:r>
              <a:rPr lang="tr-TR" dirty="0" smtClean="0"/>
              <a:t>sendromu (24)</a:t>
            </a:r>
            <a:r>
              <a:rPr lang="tr-TR" dirty="0"/>
              <a:t/>
            </a:r>
            <a:br>
              <a:rPr lang="tr-TR" dirty="0"/>
            </a:br>
            <a:r>
              <a:rPr lang="tr-TR" dirty="0"/>
              <a:t>e)    </a:t>
            </a:r>
            <a:r>
              <a:rPr lang="tr-TR" dirty="0" err="1"/>
              <a:t>Renal</a:t>
            </a:r>
            <a:r>
              <a:rPr lang="tr-TR" dirty="0"/>
              <a:t> </a:t>
            </a:r>
            <a:r>
              <a:rPr lang="tr-TR" dirty="0" smtClean="0"/>
              <a:t>hastalık (15)</a:t>
            </a:r>
          </a:p>
          <a:p>
            <a:pPr lvl="0"/>
            <a:r>
              <a:rPr lang="tr-TR" dirty="0" smtClean="0"/>
              <a:t>1 kişi boş bırakmıştır</a:t>
            </a:r>
            <a:endParaRPr lang="tr-TR" dirty="0"/>
          </a:p>
          <a:p>
            <a:endParaRPr lang="tr-T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47584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19870425"/>
              </p:ext>
            </p:extLst>
          </p:nvPr>
        </p:nvGraphicFramePr>
        <p:xfrm>
          <a:off x="609601" y="336882"/>
          <a:ext cx="10972798" cy="617398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992582">
                  <a:extLst>
                    <a:ext uri="{9D8B030D-6E8A-4147-A177-3AD203B41FA5}">
                      <a16:colId xmlns:a16="http://schemas.microsoft.com/office/drawing/2014/main" val="1765442900"/>
                    </a:ext>
                  </a:extLst>
                </a:gridCol>
                <a:gridCol w="1995054">
                  <a:extLst>
                    <a:ext uri="{9D8B030D-6E8A-4147-A177-3AD203B41FA5}">
                      <a16:colId xmlns:a16="http://schemas.microsoft.com/office/drawing/2014/main" val="1210451157"/>
                    </a:ext>
                  </a:extLst>
                </a:gridCol>
                <a:gridCol w="1995054">
                  <a:extLst>
                    <a:ext uri="{9D8B030D-6E8A-4147-A177-3AD203B41FA5}">
                      <a16:colId xmlns:a16="http://schemas.microsoft.com/office/drawing/2014/main" val="1770138817"/>
                    </a:ext>
                  </a:extLst>
                </a:gridCol>
                <a:gridCol w="1995054">
                  <a:extLst>
                    <a:ext uri="{9D8B030D-6E8A-4147-A177-3AD203B41FA5}">
                      <a16:colId xmlns:a16="http://schemas.microsoft.com/office/drawing/2014/main" val="3099225376"/>
                    </a:ext>
                  </a:extLst>
                </a:gridCol>
                <a:gridCol w="1995054">
                  <a:extLst>
                    <a:ext uri="{9D8B030D-6E8A-4147-A177-3AD203B41FA5}">
                      <a16:colId xmlns:a16="http://schemas.microsoft.com/office/drawing/2014/main" val="883360292"/>
                    </a:ext>
                  </a:extLst>
                </a:gridCol>
              </a:tblGrid>
              <a:tr h="461519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tr-TR" sz="2400" u="none" strike="noStrike" dirty="0">
                          <a:effectLst/>
                        </a:rPr>
                        <a:t>DERS BAZINDA EN FAZLA DOĞRU VE YANLIŞ CEVAPLANAN SORULAR </a:t>
                      </a:r>
                      <a:endParaRPr lang="tr-TR" sz="24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6445357"/>
                  </a:ext>
                </a:extLst>
              </a:tr>
              <a:tr h="46151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1800" b="1" u="none" strike="noStrike" dirty="0">
                          <a:effectLst/>
                        </a:rPr>
                        <a:t>DERSLER</a:t>
                      </a:r>
                      <a:endParaRPr lang="tr-TR" sz="18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tr-TR" sz="1800" b="1" u="none" strike="noStrike" dirty="0">
                          <a:effectLst/>
                        </a:rPr>
                        <a:t>DOĞRU</a:t>
                      </a:r>
                      <a:endParaRPr lang="tr-TR" sz="18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tr-TR" sz="1800" b="1" u="none" strike="noStrike" dirty="0">
                          <a:effectLst/>
                        </a:rPr>
                        <a:t>YANLIŞ</a:t>
                      </a:r>
                      <a:endParaRPr lang="tr-TR" sz="18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1540268"/>
                  </a:ext>
                </a:extLst>
              </a:tr>
              <a:tr h="461519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1" u="none" strike="noStrike">
                          <a:effectLst/>
                        </a:rPr>
                        <a:t>SORU NO</a:t>
                      </a:r>
                      <a:endParaRPr lang="tr-TR" sz="18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1" u="none" strike="noStrike" dirty="0">
                          <a:effectLst/>
                        </a:rPr>
                        <a:t>KİŞİ SAYI / %</a:t>
                      </a:r>
                      <a:endParaRPr lang="tr-TR" sz="18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1" u="none" strike="noStrike" dirty="0">
                          <a:effectLst/>
                        </a:rPr>
                        <a:t>SORU NO</a:t>
                      </a:r>
                      <a:endParaRPr lang="tr-TR" sz="18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1" u="none" strike="noStrike" dirty="0">
                          <a:effectLst/>
                        </a:rPr>
                        <a:t>KİŞİ SAYI / %</a:t>
                      </a:r>
                      <a:endParaRPr lang="tr-TR" sz="18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0438825"/>
                  </a:ext>
                </a:extLst>
              </a:tr>
              <a:tr h="461519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1" u="none" strike="noStrike" dirty="0">
                          <a:effectLst/>
                        </a:rPr>
                        <a:t>Deri ve Zührevi Hastalıkları </a:t>
                      </a:r>
                      <a:endParaRPr lang="tr-TR" sz="18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 dirty="0">
                          <a:effectLst/>
                        </a:rPr>
                        <a:t>1</a:t>
                      </a:r>
                      <a:endParaRPr lang="tr-TR" sz="18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 dirty="0">
                          <a:effectLst/>
                        </a:rPr>
                        <a:t>207 (%99,05)</a:t>
                      </a:r>
                      <a:endParaRPr lang="tr-TR" sz="18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 dirty="0">
                          <a:effectLst/>
                        </a:rPr>
                        <a:t>2</a:t>
                      </a:r>
                      <a:endParaRPr lang="tr-TR" sz="18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 dirty="0">
                          <a:effectLst/>
                        </a:rPr>
                        <a:t>12 (%5,75)</a:t>
                      </a:r>
                      <a:endParaRPr lang="tr-TR" sz="18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2978571"/>
                  </a:ext>
                </a:extLst>
              </a:tr>
              <a:tr h="461519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1" u="none" strike="noStrike" dirty="0">
                          <a:effectLst/>
                        </a:rPr>
                        <a:t>Ortopedi ve Travmatoloji </a:t>
                      </a:r>
                      <a:endParaRPr lang="tr-TR" sz="18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>
                          <a:effectLst/>
                        </a:rPr>
                        <a:t>5</a:t>
                      </a:r>
                      <a:endParaRPr lang="tr-TR" sz="1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 dirty="0">
                          <a:effectLst/>
                        </a:rPr>
                        <a:t>158 (%75,6)</a:t>
                      </a:r>
                      <a:endParaRPr lang="tr-TR" sz="18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 dirty="0">
                          <a:effectLst/>
                        </a:rPr>
                        <a:t>7</a:t>
                      </a:r>
                      <a:endParaRPr lang="tr-TR" sz="18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 dirty="0">
                          <a:effectLst/>
                        </a:rPr>
                        <a:t>160 (%76,56)</a:t>
                      </a:r>
                      <a:endParaRPr lang="tr-TR" sz="18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263187"/>
                  </a:ext>
                </a:extLst>
              </a:tr>
              <a:tr h="461519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1" u="none" strike="noStrike" dirty="0">
                          <a:effectLst/>
                        </a:rPr>
                        <a:t>Tıbbi Farmakoloji </a:t>
                      </a:r>
                      <a:endParaRPr lang="tr-TR" sz="18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>
                          <a:effectLst/>
                        </a:rPr>
                        <a:t>14</a:t>
                      </a:r>
                      <a:endParaRPr lang="tr-TR" sz="1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 dirty="0">
                          <a:effectLst/>
                        </a:rPr>
                        <a:t>202 (%96,66)</a:t>
                      </a:r>
                      <a:endParaRPr lang="tr-TR" sz="18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>
                          <a:effectLst/>
                        </a:rPr>
                        <a:t>12</a:t>
                      </a:r>
                      <a:endParaRPr lang="tr-TR" sz="1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 dirty="0">
                          <a:effectLst/>
                        </a:rPr>
                        <a:t>149 (%71,3)</a:t>
                      </a:r>
                      <a:endParaRPr lang="tr-TR" sz="18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8076143"/>
                  </a:ext>
                </a:extLst>
              </a:tr>
              <a:tr h="461519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1" u="none" strike="noStrike" dirty="0">
                          <a:effectLst/>
                        </a:rPr>
                        <a:t>Radyoloji </a:t>
                      </a:r>
                      <a:endParaRPr lang="tr-TR" sz="18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>
                          <a:effectLst/>
                        </a:rPr>
                        <a:t>18</a:t>
                      </a:r>
                      <a:endParaRPr lang="tr-TR" sz="1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 dirty="0">
                          <a:effectLst/>
                        </a:rPr>
                        <a:t>155 (%74,17)</a:t>
                      </a:r>
                      <a:endParaRPr lang="tr-TR" sz="18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>
                          <a:effectLst/>
                        </a:rPr>
                        <a:t>19</a:t>
                      </a:r>
                      <a:endParaRPr lang="tr-TR" sz="1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 dirty="0">
                          <a:effectLst/>
                        </a:rPr>
                        <a:t>73 (%34,93)</a:t>
                      </a:r>
                      <a:endParaRPr lang="tr-TR" sz="18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9024857"/>
                  </a:ext>
                </a:extLst>
              </a:tr>
              <a:tr h="461519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1" u="none" strike="noStrike" dirty="0">
                          <a:effectLst/>
                        </a:rPr>
                        <a:t>Çocuk Sağlığı ve Hastalıkları </a:t>
                      </a:r>
                      <a:endParaRPr lang="tr-TR" sz="18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>
                          <a:effectLst/>
                        </a:rPr>
                        <a:t>21</a:t>
                      </a:r>
                      <a:endParaRPr lang="tr-TR" sz="1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 dirty="0">
                          <a:effectLst/>
                        </a:rPr>
                        <a:t>170 (%81,34)</a:t>
                      </a:r>
                      <a:endParaRPr lang="tr-TR" sz="18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>
                          <a:effectLst/>
                        </a:rPr>
                        <a:t>23</a:t>
                      </a:r>
                      <a:endParaRPr lang="tr-TR" sz="1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 dirty="0">
                          <a:effectLst/>
                        </a:rPr>
                        <a:t>194 (%92,83)</a:t>
                      </a:r>
                      <a:endParaRPr lang="tr-TR" sz="18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4006486"/>
                  </a:ext>
                </a:extLst>
              </a:tr>
              <a:tr h="461519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1" u="none" strike="noStrike" dirty="0">
                          <a:effectLst/>
                        </a:rPr>
                        <a:t>Plastik Rekonstrüksiyon ve Estetik Cerrahi </a:t>
                      </a:r>
                      <a:endParaRPr lang="tr-TR" sz="18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>
                          <a:effectLst/>
                        </a:rPr>
                        <a:t>26</a:t>
                      </a:r>
                      <a:endParaRPr lang="tr-TR" sz="1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 dirty="0">
                          <a:effectLst/>
                        </a:rPr>
                        <a:t>203 (%97,13)</a:t>
                      </a:r>
                      <a:endParaRPr lang="tr-TR" sz="18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>
                          <a:effectLst/>
                        </a:rPr>
                        <a:t>28</a:t>
                      </a:r>
                      <a:endParaRPr lang="tr-TR" sz="1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 dirty="0">
                          <a:effectLst/>
                        </a:rPr>
                        <a:t>156 (%74,65)</a:t>
                      </a:r>
                      <a:endParaRPr lang="tr-TR" sz="18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1633567"/>
                  </a:ext>
                </a:extLst>
              </a:tr>
              <a:tr h="461519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1" u="none" strike="noStrike" dirty="0">
                          <a:effectLst/>
                        </a:rPr>
                        <a:t>Nükleer Tıp + Enfeksiyon Hastalıkları </a:t>
                      </a:r>
                      <a:endParaRPr lang="tr-TR" sz="18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>
                          <a:effectLst/>
                        </a:rPr>
                        <a:t>30</a:t>
                      </a:r>
                      <a:endParaRPr lang="tr-TR" sz="1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 dirty="0">
                          <a:effectLst/>
                        </a:rPr>
                        <a:t>108 (%51,68)</a:t>
                      </a:r>
                      <a:endParaRPr lang="tr-TR" sz="18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>
                          <a:effectLst/>
                        </a:rPr>
                        <a:t>29</a:t>
                      </a:r>
                      <a:endParaRPr lang="tr-TR" sz="1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 dirty="0">
                          <a:effectLst/>
                        </a:rPr>
                        <a:t>125 (%59,81)</a:t>
                      </a:r>
                      <a:endParaRPr lang="tr-TR" sz="18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1174169"/>
                  </a:ext>
                </a:extLst>
              </a:tr>
              <a:tr h="461519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1" u="none" strike="noStrike" dirty="0">
                          <a:effectLst/>
                        </a:rPr>
                        <a:t>Fiziksel Tıp ve Rehabilitasyon </a:t>
                      </a:r>
                      <a:endParaRPr lang="tr-TR" sz="18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>
                          <a:effectLst/>
                        </a:rPr>
                        <a:t>36</a:t>
                      </a:r>
                      <a:endParaRPr lang="tr-TR" sz="1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 dirty="0">
                          <a:effectLst/>
                        </a:rPr>
                        <a:t>167 (%79,91)</a:t>
                      </a:r>
                      <a:endParaRPr lang="tr-TR" sz="18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>
                          <a:effectLst/>
                        </a:rPr>
                        <a:t>32</a:t>
                      </a:r>
                      <a:endParaRPr lang="tr-TR" sz="1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 dirty="0">
                          <a:effectLst/>
                        </a:rPr>
                        <a:t>177 (%84,69)</a:t>
                      </a:r>
                      <a:endParaRPr lang="tr-TR" sz="18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8957590"/>
                  </a:ext>
                </a:extLst>
              </a:tr>
              <a:tr h="461519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1" u="none" strike="noStrike" dirty="0">
                          <a:effectLst/>
                        </a:rPr>
                        <a:t>Tıbbi Patoloji </a:t>
                      </a:r>
                      <a:endParaRPr lang="tr-TR" sz="18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>
                          <a:effectLst/>
                        </a:rPr>
                        <a:t>48</a:t>
                      </a:r>
                      <a:endParaRPr lang="tr-TR" sz="1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 dirty="0">
                          <a:effectLst/>
                        </a:rPr>
                        <a:t>203 (%97,13)</a:t>
                      </a:r>
                      <a:endParaRPr lang="tr-TR" sz="18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>
                          <a:effectLst/>
                        </a:rPr>
                        <a:t>53</a:t>
                      </a:r>
                      <a:endParaRPr lang="tr-TR" sz="1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 dirty="0">
                          <a:effectLst/>
                        </a:rPr>
                        <a:t>138 (%66,03)</a:t>
                      </a:r>
                      <a:endParaRPr lang="tr-TR" sz="18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9318568"/>
                  </a:ext>
                </a:extLst>
              </a:tr>
              <a:tr h="461519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 dirty="0">
                          <a:effectLst/>
                        </a:rPr>
                        <a:t>İç Hastalıkları </a:t>
                      </a:r>
                      <a:endParaRPr lang="tr-TR" sz="18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>
                          <a:effectLst/>
                        </a:rPr>
                        <a:t>96</a:t>
                      </a:r>
                      <a:endParaRPr lang="tr-TR" sz="1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 dirty="0">
                          <a:effectLst/>
                        </a:rPr>
                        <a:t>206 (%98,57)</a:t>
                      </a:r>
                      <a:endParaRPr lang="tr-TR" sz="18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>
                          <a:effectLst/>
                        </a:rPr>
                        <a:t>98</a:t>
                      </a:r>
                      <a:endParaRPr lang="tr-TR" sz="1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 dirty="0">
                          <a:effectLst/>
                        </a:rPr>
                        <a:t>137 (%65,56)</a:t>
                      </a:r>
                      <a:endParaRPr lang="tr-TR" sz="18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77053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3291266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17096" y="144379"/>
            <a:ext cx="11293642" cy="65933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646842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GÜVENİRLİK</a:t>
            </a:r>
            <a:endParaRPr lang="tr-TR" dirty="0"/>
          </a:p>
        </p:txBody>
      </p:sp>
      <p:graphicFrame>
        <p:nvGraphicFramePr>
          <p:cNvPr id="8" name="İçerik Yer Tutucusu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38900050"/>
              </p:ext>
            </p:extLst>
          </p:nvPr>
        </p:nvGraphicFramePr>
        <p:xfrm>
          <a:off x="360947" y="2033338"/>
          <a:ext cx="6340642" cy="3380045"/>
        </p:xfrm>
        <a:graphic>
          <a:graphicData uri="http://schemas.openxmlformats.org/drawingml/2006/table">
            <a:tbl>
              <a:tblPr firstRow="1" firstCol="1" bandRow="1"/>
              <a:tblGrid>
                <a:gridCol w="4871309">
                  <a:extLst>
                    <a:ext uri="{9D8B030D-6E8A-4147-A177-3AD203B41FA5}">
                      <a16:colId xmlns:a16="http://schemas.microsoft.com/office/drawing/2014/main" val="746078651"/>
                    </a:ext>
                  </a:extLst>
                </a:gridCol>
                <a:gridCol w="1469333">
                  <a:extLst>
                    <a:ext uri="{9D8B030D-6E8A-4147-A177-3AD203B41FA5}">
                      <a16:colId xmlns:a16="http://schemas.microsoft.com/office/drawing/2014/main" val="2946518516"/>
                    </a:ext>
                  </a:extLst>
                </a:gridCol>
              </a:tblGrid>
              <a:tr h="56548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 err="1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Cronbach's</a:t>
                      </a:r>
                      <a:r>
                        <a:rPr lang="tr-TR" sz="2400" b="1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Alpha</a:t>
                      </a:r>
                      <a:endParaRPr lang="tr-TR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080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0,90</a:t>
                      </a:r>
                      <a:endParaRPr lang="tr-TR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080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8690056"/>
                  </a:ext>
                </a:extLst>
              </a:tr>
              <a:tr h="6617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Split-Half</a:t>
                      </a:r>
                      <a:r>
                        <a:rPr lang="tr-TR" sz="2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tr-TR" sz="2400" b="1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odd-even</a:t>
                      </a:r>
                      <a:r>
                        <a:rPr lang="tr-TR" sz="2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 </a:t>
                      </a:r>
                      <a:r>
                        <a:rPr lang="tr-TR" sz="2400" b="1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Correlation</a:t>
                      </a:r>
                      <a:endParaRPr lang="tr-TR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30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0,83</a:t>
                      </a:r>
                      <a:endParaRPr lang="tr-TR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30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6288143"/>
                  </a:ext>
                </a:extLst>
              </a:tr>
              <a:tr h="4305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Spearman</a:t>
                      </a:r>
                      <a:r>
                        <a:rPr lang="tr-TR" sz="2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-Brown </a:t>
                      </a:r>
                      <a:r>
                        <a:rPr lang="tr-TR" sz="2400" b="1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Prophecy</a:t>
                      </a:r>
                      <a:endParaRPr lang="tr-TR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0,91</a:t>
                      </a:r>
                      <a:endParaRPr lang="tr-TR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3028354"/>
                  </a:ext>
                </a:extLst>
              </a:tr>
              <a:tr h="4305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Mean</a:t>
                      </a:r>
                      <a:r>
                        <a:rPr lang="tr-TR" sz="2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tr-TR" sz="2400" b="1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for</a:t>
                      </a:r>
                      <a:r>
                        <a:rPr lang="tr-TR" sz="2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Test</a:t>
                      </a:r>
                      <a:endParaRPr lang="tr-TR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71,17</a:t>
                      </a:r>
                      <a:endParaRPr lang="tr-TR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5806577"/>
                  </a:ext>
                </a:extLst>
              </a:tr>
              <a:tr h="4305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Standard </a:t>
                      </a:r>
                      <a:r>
                        <a:rPr lang="tr-TR" sz="2400" b="1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Deviation</a:t>
                      </a:r>
                      <a:r>
                        <a:rPr lang="tr-TR" sz="2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tr-TR" sz="2400" b="1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for</a:t>
                      </a:r>
                      <a:r>
                        <a:rPr lang="tr-TR" sz="2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Test</a:t>
                      </a:r>
                      <a:endParaRPr lang="tr-TR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12,15</a:t>
                      </a:r>
                      <a:endParaRPr lang="tr-TR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614604"/>
                  </a:ext>
                </a:extLst>
              </a:tr>
              <a:tr h="4305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KR21</a:t>
                      </a:r>
                      <a:endParaRPr lang="tr-TR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B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0,86</a:t>
                      </a:r>
                      <a:endParaRPr lang="tr-TR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B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6104286"/>
                  </a:ext>
                </a:extLst>
              </a:tr>
              <a:tr h="4305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KR20</a:t>
                      </a:r>
                      <a:endParaRPr lang="tr-TR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0,90</a:t>
                      </a:r>
                      <a:endParaRPr lang="tr-TR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9536935"/>
                  </a:ext>
                </a:extLst>
              </a:tr>
            </a:tbl>
          </a:graphicData>
        </a:graphic>
      </p:graphicFrame>
      <p:graphicFrame>
        <p:nvGraphicFramePr>
          <p:cNvPr id="9" name="Tablo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0750593"/>
              </p:ext>
            </p:extLst>
          </p:nvPr>
        </p:nvGraphicFramePr>
        <p:xfrm>
          <a:off x="6918158" y="1909896"/>
          <a:ext cx="4824663" cy="3385994"/>
        </p:xfrm>
        <a:graphic>
          <a:graphicData uri="http://schemas.openxmlformats.org/drawingml/2006/table">
            <a:tbl>
              <a:tblPr firstRow="1" firstCol="1" bandRow="1"/>
              <a:tblGrid>
                <a:gridCol w="2401058">
                  <a:extLst>
                    <a:ext uri="{9D8B030D-6E8A-4147-A177-3AD203B41FA5}">
                      <a16:colId xmlns:a16="http://schemas.microsoft.com/office/drawing/2014/main" val="937265012"/>
                    </a:ext>
                  </a:extLst>
                </a:gridCol>
                <a:gridCol w="1039973">
                  <a:extLst>
                    <a:ext uri="{9D8B030D-6E8A-4147-A177-3AD203B41FA5}">
                      <a16:colId xmlns:a16="http://schemas.microsoft.com/office/drawing/2014/main" val="3217680511"/>
                    </a:ext>
                  </a:extLst>
                </a:gridCol>
                <a:gridCol w="1118937">
                  <a:extLst>
                    <a:ext uri="{9D8B030D-6E8A-4147-A177-3AD203B41FA5}">
                      <a16:colId xmlns:a16="http://schemas.microsoft.com/office/drawing/2014/main" val="2233608297"/>
                    </a:ext>
                  </a:extLst>
                </a:gridCol>
                <a:gridCol w="264695">
                  <a:extLst>
                    <a:ext uri="{9D8B030D-6E8A-4147-A177-3AD203B41FA5}">
                      <a16:colId xmlns:a16="http://schemas.microsoft.com/office/drawing/2014/main" val="1857057277"/>
                    </a:ext>
                  </a:extLst>
                </a:gridCol>
              </a:tblGrid>
              <a:tr h="447504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 err="1">
                          <a:effectLst/>
                          <a:latin typeface="Arial Black" panose="020B0A040201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Reliability</a:t>
                      </a:r>
                      <a:r>
                        <a:rPr lang="tr-TR" sz="1600" dirty="0">
                          <a:effectLst/>
                          <a:latin typeface="Arial Black" panose="020B0A040201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tr-TR" sz="1600" dirty="0" err="1">
                          <a:effectLst/>
                          <a:latin typeface="Arial Black" panose="020B0A040201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Calculator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6816468"/>
                  </a:ext>
                </a:extLst>
              </a:tr>
              <a:tr h="671256">
                <a:tc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created</a:t>
                      </a:r>
                      <a:r>
                        <a:rPr lang="tr-TR" sz="16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tr-TR" sz="1600" b="1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by</a:t>
                      </a:r>
                      <a:r>
                        <a:rPr lang="tr-TR" sz="16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Del </a:t>
                      </a:r>
                      <a:r>
                        <a:rPr lang="tr-TR" sz="1600" b="1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Siegle</a:t>
                      </a:r>
                      <a:r>
                        <a:rPr lang="tr-TR" sz="16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(del.siegle@uconn.edu) 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for</a:t>
                      </a:r>
                      <a:r>
                        <a:rPr lang="tr-TR" sz="16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EPSY 5601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8638360"/>
                  </a:ext>
                </a:extLst>
              </a:tr>
              <a:tr h="2483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tr-TR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endParaRPr lang="tr-TR" dirty="0"/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03607909"/>
                  </a:ext>
                </a:extLst>
              </a:tr>
              <a:tr h="2483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tr-TR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endParaRPr lang="tr-TR"/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66223022"/>
                  </a:ext>
                </a:extLst>
              </a:tr>
              <a:tr h="5566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tr-TR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endParaRPr lang="tr-TR"/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24066098"/>
                  </a:ext>
                </a:extLst>
              </a:tr>
              <a:tr h="6712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 err="1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Questions</a:t>
                      </a:r>
                      <a:r>
                        <a:rPr lang="tr-TR" sz="2000" b="1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100</a:t>
                      </a:r>
                      <a:endParaRPr lang="tr-TR" sz="2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CF305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 err="1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Subjects</a:t>
                      </a:r>
                      <a:r>
                        <a:rPr lang="tr-TR" sz="2000" b="1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209</a:t>
                      </a:r>
                      <a:endParaRPr lang="tr-TR" sz="2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CC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54765699"/>
                  </a:ext>
                </a:extLst>
              </a:tr>
              <a:tr h="4443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2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305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2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120898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30556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SINAV ZORLUK İNDEKSİ </a:t>
            </a:r>
            <a:endParaRPr lang="tr-TR" sz="3200" dirty="0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08649364"/>
              </p:ext>
            </p:extLst>
          </p:nvPr>
        </p:nvGraphicFramePr>
        <p:xfrm>
          <a:off x="609600" y="1828797"/>
          <a:ext cx="10633656" cy="3482619"/>
        </p:xfrm>
        <a:graphic>
          <a:graphicData uri="http://schemas.openxmlformats.org/drawingml/2006/table">
            <a:tbl>
              <a:tblPr firstRow="1" firstCol="1" bandRow="1"/>
              <a:tblGrid>
                <a:gridCol w="53395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266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673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38847">
                <a:tc>
                  <a:txBody>
                    <a:bodyPr/>
                    <a:lstStyle/>
                    <a:p>
                      <a:pPr algn="l"/>
                      <a:endParaRPr lang="tr-TR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Zorluk indeksi</a:t>
                      </a:r>
                      <a:endParaRPr lang="tr-TR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Yorum</a:t>
                      </a:r>
                      <a:endParaRPr lang="tr-TR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9128">
                <a:tc>
                  <a:txBody>
                    <a:bodyPr/>
                    <a:lstStyle/>
                    <a:p>
                      <a:pPr algn="l"/>
                      <a:r>
                        <a:rPr lang="tr-TR" sz="2400" b="1" dirty="0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2023-2024</a:t>
                      </a:r>
                      <a:endParaRPr lang="tr-TR" sz="2400" b="1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69,72</a:t>
                      </a:r>
                      <a:endParaRPr lang="tr-TR" sz="2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KOLAY</a:t>
                      </a:r>
                      <a:endParaRPr lang="tr-TR" sz="2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91940075"/>
                  </a:ext>
                </a:extLst>
              </a:tr>
              <a:tr h="62366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2022-2023</a:t>
                      </a:r>
                      <a:endParaRPr lang="tr-TR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82,51</a:t>
                      </a:r>
                      <a:endParaRPr lang="tr-TR" sz="2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ÇOK KOLAY</a:t>
                      </a:r>
                      <a:endParaRPr lang="tr-TR" sz="2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2366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2021-2022</a:t>
                      </a:r>
                      <a:endParaRPr lang="tr-TR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8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71,5</a:t>
                      </a:r>
                      <a:endParaRPr lang="tr-TR" sz="2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KOLAY</a:t>
                      </a:r>
                      <a:endParaRPr lang="tr-TR" sz="2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2366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2020-2021 </a:t>
                      </a:r>
                      <a:endParaRPr lang="tr-TR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ONLİNE</a:t>
                      </a:r>
                      <a:endParaRPr lang="tr-TR" sz="2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ONLİNE</a:t>
                      </a:r>
                      <a:endParaRPr lang="tr-TR" sz="2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2366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2019-2020</a:t>
                      </a:r>
                      <a:endParaRPr lang="tr-TR" sz="2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ONLİNE</a:t>
                      </a:r>
                      <a:endParaRPr lang="tr-TR" sz="2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ONLİNE</a:t>
                      </a:r>
                      <a:endParaRPr lang="tr-TR" sz="2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1784700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93963373"/>
              </p:ext>
            </p:extLst>
          </p:nvPr>
        </p:nvGraphicFramePr>
        <p:xfrm>
          <a:off x="465222" y="336886"/>
          <a:ext cx="11534272" cy="607995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395110">
                  <a:extLst>
                    <a:ext uri="{9D8B030D-6E8A-4147-A177-3AD203B41FA5}">
                      <a16:colId xmlns:a16="http://schemas.microsoft.com/office/drawing/2014/main" val="393494872"/>
                    </a:ext>
                  </a:extLst>
                </a:gridCol>
                <a:gridCol w="1356527">
                  <a:extLst>
                    <a:ext uri="{9D8B030D-6E8A-4147-A177-3AD203B41FA5}">
                      <a16:colId xmlns:a16="http://schemas.microsoft.com/office/drawing/2014/main" val="3097800879"/>
                    </a:ext>
                  </a:extLst>
                </a:gridCol>
                <a:gridCol w="1356527">
                  <a:extLst>
                    <a:ext uri="{9D8B030D-6E8A-4147-A177-3AD203B41FA5}">
                      <a16:colId xmlns:a16="http://schemas.microsoft.com/office/drawing/2014/main" val="1690791432"/>
                    </a:ext>
                  </a:extLst>
                </a:gridCol>
                <a:gridCol w="1356527">
                  <a:extLst>
                    <a:ext uri="{9D8B030D-6E8A-4147-A177-3AD203B41FA5}">
                      <a16:colId xmlns:a16="http://schemas.microsoft.com/office/drawing/2014/main" val="1506577265"/>
                    </a:ext>
                  </a:extLst>
                </a:gridCol>
                <a:gridCol w="1356527">
                  <a:extLst>
                    <a:ext uri="{9D8B030D-6E8A-4147-A177-3AD203B41FA5}">
                      <a16:colId xmlns:a16="http://schemas.microsoft.com/office/drawing/2014/main" val="2558068926"/>
                    </a:ext>
                  </a:extLst>
                </a:gridCol>
                <a:gridCol w="1356527">
                  <a:extLst>
                    <a:ext uri="{9D8B030D-6E8A-4147-A177-3AD203B41FA5}">
                      <a16:colId xmlns:a16="http://schemas.microsoft.com/office/drawing/2014/main" val="1088050026"/>
                    </a:ext>
                  </a:extLst>
                </a:gridCol>
                <a:gridCol w="1356527">
                  <a:extLst>
                    <a:ext uri="{9D8B030D-6E8A-4147-A177-3AD203B41FA5}">
                      <a16:colId xmlns:a16="http://schemas.microsoft.com/office/drawing/2014/main" val="2107524108"/>
                    </a:ext>
                  </a:extLst>
                </a:gridCol>
              </a:tblGrid>
              <a:tr h="328496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tr-TR" sz="2000" b="1" u="none" strike="noStrike" dirty="0">
                          <a:effectLst/>
                        </a:rPr>
                        <a:t>SINAV AYIRT EDİCİLİK İNDEKSİ </a:t>
                      </a:r>
                      <a:endParaRPr lang="tr-TR" sz="2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0434660"/>
                  </a:ext>
                </a:extLst>
              </a:tr>
              <a:tr h="985489">
                <a:tc>
                  <a:txBody>
                    <a:bodyPr/>
                    <a:lstStyle/>
                    <a:p>
                      <a:pPr algn="l" fontAlgn="ctr"/>
                      <a:r>
                        <a:rPr lang="tr-TR" sz="2000" b="1" u="none" strike="noStrike" dirty="0">
                          <a:effectLst/>
                        </a:rPr>
                        <a:t>Sorunun Niteliği </a:t>
                      </a:r>
                      <a:br>
                        <a:rPr lang="tr-TR" sz="2000" b="1" u="none" strike="noStrike" dirty="0">
                          <a:effectLst/>
                        </a:rPr>
                      </a:br>
                      <a:r>
                        <a:rPr lang="tr-TR" sz="2000" b="1" u="none" strike="noStrike" dirty="0">
                          <a:effectLst/>
                        </a:rPr>
                        <a:t>(Ayırt Edicilik)</a:t>
                      </a:r>
                      <a:endParaRPr lang="tr-TR" sz="2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b="1" u="none" strike="noStrike" dirty="0">
                          <a:effectLst/>
                        </a:rPr>
                        <a:t>Sayı</a:t>
                      </a:r>
                      <a:br>
                        <a:rPr lang="tr-TR" sz="2000" b="1" u="none" strike="noStrike" dirty="0">
                          <a:effectLst/>
                        </a:rPr>
                      </a:br>
                      <a:r>
                        <a:rPr lang="tr-TR" sz="2000" b="1" u="none" strike="noStrike" dirty="0">
                          <a:effectLst/>
                        </a:rPr>
                        <a:t>(%)</a:t>
                      </a:r>
                      <a:endParaRPr lang="tr-TR" sz="2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b="1" u="none" strike="noStrike" dirty="0">
                          <a:effectLst/>
                        </a:rPr>
                        <a:t>Çok Kolay</a:t>
                      </a:r>
                      <a:br>
                        <a:rPr lang="tr-TR" sz="2000" b="1" u="none" strike="noStrike" dirty="0">
                          <a:effectLst/>
                        </a:rPr>
                      </a:br>
                      <a:r>
                        <a:rPr lang="tr-TR" sz="2000" b="1" u="none" strike="noStrike" dirty="0">
                          <a:effectLst/>
                        </a:rPr>
                        <a:t>(%)</a:t>
                      </a:r>
                      <a:endParaRPr lang="tr-TR" sz="2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b="1" u="none" strike="noStrike" dirty="0">
                          <a:effectLst/>
                        </a:rPr>
                        <a:t>Kolay</a:t>
                      </a:r>
                      <a:br>
                        <a:rPr lang="tr-TR" sz="2000" b="1" u="none" strike="noStrike" dirty="0">
                          <a:effectLst/>
                        </a:rPr>
                      </a:br>
                      <a:r>
                        <a:rPr lang="tr-TR" sz="2000" b="1" u="none" strike="noStrike" dirty="0">
                          <a:effectLst/>
                        </a:rPr>
                        <a:t>(%)</a:t>
                      </a:r>
                      <a:endParaRPr lang="tr-TR" sz="2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b="1" u="none" strike="noStrike" dirty="0">
                          <a:effectLst/>
                        </a:rPr>
                        <a:t>Orta Güçlükte</a:t>
                      </a:r>
                      <a:br>
                        <a:rPr lang="tr-TR" sz="2000" b="1" u="none" strike="noStrike" dirty="0">
                          <a:effectLst/>
                        </a:rPr>
                      </a:br>
                      <a:r>
                        <a:rPr lang="tr-TR" sz="2000" b="1" u="none" strike="noStrike" dirty="0">
                          <a:effectLst/>
                        </a:rPr>
                        <a:t>(%)</a:t>
                      </a:r>
                      <a:endParaRPr lang="tr-TR" sz="2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b="1" u="none" strike="noStrike" dirty="0">
                          <a:effectLst/>
                        </a:rPr>
                        <a:t>Zor</a:t>
                      </a:r>
                      <a:br>
                        <a:rPr lang="tr-TR" sz="2000" b="1" u="none" strike="noStrike" dirty="0">
                          <a:effectLst/>
                        </a:rPr>
                      </a:br>
                      <a:r>
                        <a:rPr lang="tr-TR" sz="2000" b="1" u="none" strike="noStrike" dirty="0">
                          <a:effectLst/>
                        </a:rPr>
                        <a:t>(%)</a:t>
                      </a:r>
                      <a:endParaRPr lang="tr-TR" sz="2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b="1" u="none" strike="noStrike" dirty="0">
                          <a:effectLst/>
                        </a:rPr>
                        <a:t>Çok Zor</a:t>
                      </a:r>
                      <a:br>
                        <a:rPr lang="tr-TR" sz="2000" b="1" u="none" strike="noStrike" dirty="0">
                          <a:effectLst/>
                        </a:rPr>
                      </a:br>
                      <a:r>
                        <a:rPr lang="tr-TR" sz="2000" b="1" u="none" strike="noStrike" dirty="0">
                          <a:effectLst/>
                        </a:rPr>
                        <a:t>(%)</a:t>
                      </a:r>
                      <a:endParaRPr lang="tr-TR" sz="2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6610897"/>
                  </a:ext>
                </a:extLst>
              </a:tr>
              <a:tr h="656993">
                <a:tc>
                  <a:txBody>
                    <a:bodyPr/>
                    <a:lstStyle/>
                    <a:p>
                      <a:pPr algn="l" fontAlgn="ctr"/>
                      <a:r>
                        <a:rPr lang="tr-TR" sz="2000" b="1" u="none" strike="noStrike" dirty="0">
                          <a:effectLst/>
                        </a:rPr>
                        <a:t>Bilenle bilmeyeni ayırt </a:t>
                      </a:r>
                      <a:br>
                        <a:rPr lang="tr-TR" sz="2000" b="1" u="none" strike="noStrike" dirty="0">
                          <a:effectLst/>
                        </a:rPr>
                      </a:br>
                      <a:r>
                        <a:rPr lang="tr-TR" sz="2000" b="1" u="none" strike="noStrike" dirty="0">
                          <a:effectLst/>
                        </a:rPr>
                        <a:t>edebilen</a:t>
                      </a:r>
                      <a:endParaRPr lang="tr-TR" sz="2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b="1" u="none" strike="noStrike" dirty="0">
                          <a:effectLst/>
                        </a:rPr>
                        <a:t>9                        % 9</a:t>
                      </a:r>
                      <a:endParaRPr lang="tr-TR" sz="2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b="1" u="none" strike="noStrike" dirty="0">
                          <a:effectLst/>
                        </a:rPr>
                        <a:t> </a:t>
                      </a:r>
                      <a:endParaRPr lang="tr-TR" sz="2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b="1" u="none" strike="noStrike" dirty="0">
                          <a:effectLst/>
                        </a:rPr>
                        <a:t>3</a:t>
                      </a:r>
                      <a:endParaRPr lang="tr-TR" sz="2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b="1" u="none" strike="noStrike" dirty="0">
                          <a:effectLst/>
                        </a:rPr>
                        <a:t>6</a:t>
                      </a:r>
                      <a:endParaRPr lang="tr-TR" sz="2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b="1" u="none" strike="noStrike" dirty="0">
                          <a:effectLst/>
                        </a:rPr>
                        <a:t> </a:t>
                      </a:r>
                      <a:endParaRPr lang="tr-TR" sz="2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b="1" u="none" strike="noStrike" dirty="0">
                          <a:effectLst/>
                        </a:rPr>
                        <a:t> </a:t>
                      </a:r>
                      <a:endParaRPr lang="tr-TR" sz="2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1733263"/>
                  </a:ext>
                </a:extLst>
              </a:tr>
              <a:tr h="985489">
                <a:tc>
                  <a:txBody>
                    <a:bodyPr/>
                    <a:lstStyle/>
                    <a:p>
                      <a:pPr algn="l" fontAlgn="ctr"/>
                      <a:r>
                        <a:rPr lang="tr-TR" sz="2000" b="1" u="none" strike="noStrike" dirty="0">
                          <a:effectLst/>
                        </a:rPr>
                        <a:t>Bilenle bilmeyeni tam ayırt edemeyen (Gözden geçirilmeli)</a:t>
                      </a:r>
                      <a:endParaRPr lang="tr-TR" sz="2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b="1" u="none" strike="noStrike" dirty="0">
                          <a:effectLst/>
                        </a:rPr>
                        <a:t>25                        % 25</a:t>
                      </a:r>
                      <a:endParaRPr lang="tr-TR" sz="2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b="1" u="none" strike="noStrike" dirty="0">
                          <a:effectLst/>
                        </a:rPr>
                        <a:t>4</a:t>
                      </a:r>
                      <a:endParaRPr lang="tr-TR" sz="2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b="1" u="none" strike="noStrike" dirty="0">
                          <a:effectLst/>
                        </a:rPr>
                        <a:t>14</a:t>
                      </a:r>
                      <a:endParaRPr lang="tr-TR" sz="2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b="1" u="none" strike="noStrike" dirty="0">
                          <a:effectLst/>
                        </a:rPr>
                        <a:t>6</a:t>
                      </a:r>
                      <a:endParaRPr lang="tr-TR" sz="2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b="1" u="none" strike="noStrike" dirty="0">
                          <a:effectLst/>
                        </a:rPr>
                        <a:t>1</a:t>
                      </a:r>
                      <a:endParaRPr lang="tr-TR" sz="2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b="1" u="none" strike="noStrike" dirty="0">
                          <a:effectLst/>
                        </a:rPr>
                        <a:t> </a:t>
                      </a:r>
                      <a:endParaRPr lang="tr-TR" sz="2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6762044"/>
                  </a:ext>
                </a:extLst>
              </a:tr>
              <a:tr h="1233248">
                <a:tc>
                  <a:txBody>
                    <a:bodyPr/>
                    <a:lstStyle/>
                    <a:p>
                      <a:pPr algn="l" fontAlgn="ctr"/>
                      <a:r>
                        <a:rPr lang="tr-TR" sz="2000" b="1" u="none" strike="noStrike" dirty="0">
                          <a:effectLst/>
                        </a:rPr>
                        <a:t>Bilenle bilmeyeni ayırt edemeyen (Düzeltilmeli, geliştirilmeli)</a:t>
                      </a:r>
                      <a:endParaRPr lang="tr-TR" sz="2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b="1" u="none" strike="noStrike" dirty="0">
                          <a:effectLst/>
                        </a:rPr>
                        <a:t>26                        % 26</a:t>
                      </a:r>
                      <a:endParaRPr lang="tr-TR" sz="2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b="1" u="none" strike="noStrike" dirty="0">
                          <a:effectLst/>
                        </a:rPr>
                        <a:t>5</a:t>
                      </a:r>
                      <a:endParaRPr lang="tr-TR" sz="2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b="1" u="none" strike="noStrike">
                          <a:effectLst/>
                        </a:rPr>
                        <a:t>13</a:t>
                      </a:r>
                      <a:endParaRPr lang="tr-TR" sz="20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b="1" u="none" strike="noStrike" dirty="0">
                          <a:effectLst/>
                        </a:rPr>
                        <a:t>3</a:t>
                      </a:r>
                      <a:endParaRPr lang="tr-TR" sz="2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b="1" u="none" strike="noStrike" dirty="0">
                          <a:effectLst/>
                        </a:rPr>
                        <a:t>5</a:t>
                      </a:r>
                      <a:endParaRPr lang="tr-TR" sz="2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b="1" u="none" strike="noStrike" dirty="0">
                          <a:effectLst/>
                        </a:rPr>
                        <a:t> </a:t>
                      </a:r>
                      <a:endParaRPr lang="tr-TR" sz="2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2470054"/>
                  </a:ext>
                </a:extLst>
              </a:tr>
              <a:tr h="1233248">
                <a:tc>
                  <a:txBody>
                    <a:bodyPr/>
                    <a:lstStyle/>
                    <a:p>
                      <a:pPr algn="l" fontAlgn="ctr"/>
                      <a:r>
                        <a:rPr lang="tr-TR" sz="2000" b="1" u="none" strike="noStrike" dirty="0">
                          <a:effectLst/>
                        </a:rPr>
                        <a:t>Bilenle bilmeyeni ayırt edemeyen (Mutlaka testten çıkarılması gereken)</a:t>
                      </a:r>
                      <a:endParaRPr lang="tr-TR" sz="2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b="1" u="none" strike="noStrike" dirty="0">
                          <a:effectLst/>
                        </a:rPr>
                        <a:t>40                        % 40</a:t>
                      </a:r>
                      <a:endParaRPr lang="tr-TR" sz="2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b="1" u="none" strike="noStrike" dirty="0">
                          <a:effectLst/>
                        </a:rPr>
                        <a:t>28</a:t>
                      </a:r>
                      <a:endParaRPr lang="tr-TR" sz="2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b="1" u="none" strike="noStrike">
                          <a:effectLst/>
                        </a:rPr>
                        <a:t>4</a:t>
                      </a:r>
                      <a:endParaRPr lang="tr-TR" sz="20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b="1" u="none" strike="noStrike" dirty="0">
                          <a:effectLst/>
                        </a:rPr>
                        <a:t>2</a:t>
                      </a:r>
                      <a:endParaRPr lang="tr-TR" sz="2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b="1" u="none" strike="noStrike" dirty="0">
                          <a:effectLst/>
                        </a:rPr>
                        <a:t>4</a:t>
                      </a:r>
                      <a:endParaRPr lang="tr-TR" sz="2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b="1" u="none" strike="noStrike" dirty="0">
                          <a:effectLst/>
                        </a:rPr>
                        <a:t>2</a:t>
                      </a:r>
                      <a:endParaRPr lang="tr-TR" sz="2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2651954"/>
                  </a:ext>
                </a:extLst>
              </a:tr>
              <a:tr h="656993">
                <a:tc>
                  <a:txBody>
                    <a:bodyPr/>
                    <a:lstStyle/>
                    <a:p>
                      <a:pPr algn="l" fontAlgn="ctr"/>
                      <a:r>
                        <a:rPr lang="tr-TR" sz="2000" b="1" u="none" strike="noStrike" dirty="0">
                          <a:effectLst/>
                        </a:rPr>
                        <a:t>TOPLAM</a:t>
                      </a:r>
                      <a:endParaRPr lang="tr-TR" sz="2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b="1" u="none" strike="noStrike" dirty="0">
                          <a:effectLst/>
                        </a:rPr>
                        <a:t>100                        % 100</a:t>
                      </a:r>
                      <a:endParaRPr lang="tr-TR" sz="2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b="1" u="none" strike="noStrike" dirty="0">
                          <a:effectLst/>
                        </a:rPr>
                        <a:t>37                        % 37</a:t>
                      </a:r>
                      <a:endParaRPr lang="tr-TR" sz="2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b="1" u="none" strike="noStrike" dirty="0">
                          <a:effectLst/>
                        </a:rPr>
                        <a:t>34                        % 34</a:t>
                      </a:r>
                      <a:endParaRPr lang="tr-TR" sz="2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b="1" u="none" strike="noStrike" dirty="0">
                          <a:effectLst/>
                        </a:rPr>
                        <a:t>17                        % 17</a:t>
                      </a:r>
                      <a:endParaRPr lang="tr-TR" sz="2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b="1" u="none" strike="noStrike" dirty="0">
                          <a:effectLst/>
                        </a:rPr>
                        <a:t>10                        % 10</a:t>
                      </a:r>
                      <a:endParaRPr lang="tr-TR" sz="2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b="1" u="none" strike="noStrike" dirty="0">
                          <a:effectLst/>
                        </a:rPr>
                        <a:t>2                        % 2</a:t>
                      </a:r>
                      <a:endParaRPr lang="tr-TR" sz="2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91362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169466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772732"/>
            <a:ext cx="10515600" cy="5404231"/>
          </a:xfrm>
        </p:spPr>
        <p:txBody>
          <a:bodyPr>
            <a:normAutofit/>
          </a:bodyPr>
          <a:lstStyle/>
          <a:p>
            <a:r>
              <a:rPr lang="tr-TR" sz="3200" b="1" u="sng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VII. </a:t>
            </a:r>
            <a:r>
              <a:rPr lang="tr-TR" sz="3200" b="1" u="sng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DERS KURULU: </a:t>
            </a:r>
            <a:r>
              <a:rPr lang="tr-TR" sz="3200" b="1" dirty="0"/>
              <a:t>KAS-İSKELET ve HEMATOPOETİK </a:t>
            </a:r>
            <a:r>
              <a:rPr lang="tr-TR" sz="3200" b="1" dirty="0" smtClean="0"/>
              <a:t>SİSTEM</a:t>
            </a:r>
          </a:p>
          <a:p>
            <a:pPr marL="0" indent="0">
              <a:buNone/>
            </a:pPr>
            <a:endParaRPr lang="tr-TR" sz="3200" dirty="0"/>
          </a:p>
          <a:p>
            <a:r>
              <a:rPr lang="tr-TR" sz="32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06 Mayıs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24 Mayıs </a:t>
            </a:r>
            <a:r>
              <a:rPr lang="tr-TR" sz="32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2024</a:t>
            </a:r>
            <a:r>
              <a:rPr lang="tr-TR" sz="3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tr-TR" sz="32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  Hafta</a:t>
            </a:r>
            <a:endParaRPr lang="tr-TR" sz="32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  <a:tabLst>
                <a:tab pos="2250440" algn="l"/>
                <a:tab pos="2340610" algn="l"/>
                <a:tab pos="2430780" algn="l"/>
              </a:tabLst>
            </a:pPr>
            <a:r>
              <a:rPr lang="tr-TR" sz="3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Kurul Toplam Ders </a:t>
            </a:r>
            <a:r>
              <a:rPr lang="tr-TR" sz="32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Saati</a:t>
            </a:r>
            <a:r>
              <a:rPr lang="tr-TR" sz="3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tr-TR" sz="32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78 saat teorik , 6 </a:t>
            </a:r>
            <a:r>
              <a:rPr lang="tr-TR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tr-TR" sz="32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aat pratik (84)</a:t>
            </a:r>
          </a:p>
          <a:p>
            <a:pPr>
              <a:lnSpc>
                <a:spcPct val="115000"/>
              </a:lnSpc>
              <a:spcAft>
                <a:spcPts val="0"/>
              </a:spcAft>
              <a:tabLst>
                <a:tab pos="2250440" algn="l"/>
                <a:tab pos="2340610" algn="l"/>
                <a:tab pos="2430780" algn="l"/>
              </a:tabLst>
            </a:pPr>
            <a:r>
              <a:rPr lang="tr-TR" sz="32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Teorik Sınav		</a:t>
            </a:r>
            <a:r>
              <a:rPr lang="tr-TR" sz="3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: </a:t>
            </a:r>
            <a:r>
              <a:rPr lang="tr-TR" sz="32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24 Mayıs 2024</a:t>
            </a:r>
            <a:r>
              <a:rPr lang="tr-TR" sz="3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	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  <a:tabLst>
                <a:tab pos="2250440" algn="l"/>
              </a:tabLst>
            </a:pPr>
            <a:r>
              <a:rPr lang="tr-TR" sz="3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Ders Kurulu </a:t>
            </a:r>
            <a:r>
              <a:rPr lang="tr-TR" sz="32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Başkanı</a:t>
            </a:r>
            <a:r>
              <a:rPr lang="tr-TR" sz="3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:</a:t>
            </a:r>
            <a:r>
              <a:rPr lang="tr-TR" sz="3200" kern="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3200" kern="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Doç. Dr. Arif GÜLKESEN</a:t>
            </a:r>
            <a:endParaRPr lang="tr-TR" sz="3200" kern="1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  <a:tabLst>
                <a:tab pos="2057400" algn="l"/>
                <a:tab pos="2250440" algn="l"/>
                <a:tab pos="2340610" algn="l"/>
              </a:tabLst>
            </a:pPr>
            <a:r>
              <a:rPr lang="tr-TR" sz="3200" b="1" kern="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Başkan Yardımcısı   </a:t>
            </a:r>
            <a:r>
              <a:rPr lang="tr-TR" sz="3200" b="1" kern="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:</a:t>
            </a:r>
            <a:r>
              <a:rPr lang="tr-TR" sz="3200" kern="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tr-TR" sz="3200" kern="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Dr. </a:t>
            </a:r>
            <a:r>
              <a:rPr lang="tr-TR" sz="3200" kern="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Öğr</a:t>
            </a:r>
            <a:r>
              <a:rPr lang="tr-TR" sz="3200" kern="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Üyesi Sefa </a:t>
            </a:r>
            <a:r>
              <a:rPr lang="tr-TR" sz="3200" kern="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KEY</a:t>
            </a:r>
            <a:endParaRPr lang="tr-TR" sz="3200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  <a:tabLst>
                <a:tab pos="2250440" algn="l"/>
                <a:tab pos="2340610" algn="l"/>
                <a:tab pos="2430780" algn="l"/>
              </a:tabLst>
            </a:pPr>
            <a:endParaRPr lang="tr-T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559925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02611353"/>
              </p:ext>
            </p:extLst>
          </p:nvPr>
        </p:nvGraphicFramePr>
        <p:xfrm>
          <a:off x="212738" y="861433"/>
          <a:ext cx="11305496" cy="6060474"/>
        </p:xfrm>
        <a:graphic>
          <a:graphicData uri="http://schemas.openxmlformats.org/drawingml/2006/table">
            <a:tbl>
              <a:tblPr firstRow="1" firstCol="1" bandRow="1"/>
              <a:tblGrid>
                <a:gridCol w="2981943">
                  <a:extLst>
                    <a:ext uri="{9D8B030D-6E8A-4147-A177-3AD203B41FA5}">
                      <a16:colId xmlns:a16="http://schemas.microsoft.com/office/drawing/2014/main" val="3100430661"/>
                    </a:ext>
                  </a:extLst>
                </a:gridCol>
                <a:gridCol w="644847">
                  <a:extLst>
                    <a:ext uri="{9D8B030D-6E8A-4147-A177-3AD203B41FA5}">
                      <a16:colId xmlns:a16="http://schemas.microsoft.com/office/drawing/2014/main" val="1780405140"/>
                    </a:ext>
                  </a:extLst>
                </a:gridCol>
                <a:gridCol w="644847">
                  <a:extLst>
                    <a:ext uri="{9D8B030D-6E8A-4147-A177-3AD203B41FA5}">
                      <a16:colId xmlns:a16="http://schemas.microsoft.com/office/drawing/2014/main" val="3265446109"/>
                    </a:ext>
                  </a:extLst>
                </a:gridCol>
                <a:gridCol w="644847">
                  <a:extLst>
                    <a:ext uri="{9D8B030D-6E8A-4147-A177-3AD203B41FA5}">
                      <a16:colId xmlns:a16="http://schemas.microsoft.com/office/drawing/2014/main" val="3702637784"/>
                    </a:ext>
                  </a:extLst>
                </a:gridCol>
                <a:gridCol w="644847">
                  <a:extLst>
                    <a:ext uri="{9D8B030D-6E8A-4147-A177-3AD203B41FA5}">
                      <a16:colId xmlns:a16="http://schemas.microsoft.com/office/drawing/2014/main" val="2413676097"/>
                    </a:ext>
                  </a:extLst>
                </a:gridCol>
                <a:gridCol w="644847">
                  <a:extLst>
                    <a:ext uri="{9D8B030D-6E8A-4147-A177-3AD203B41FA5}">
                      <a16:colId xmlns:a16="http://schemas.microsoft.com/office/drawing/2014/main" val="480771401"/>
                    </a:ext>
                  </a:extLst>
                </a:gridCol>
                <a:gridCol w="644847">
                  <a:extLst>
                    <a:ext uri="{9D8B030D-6E8A-4147-A177-3AD203B41FA5}">
                      <a16:colId xmlns:a16="http://schemas.microsoft.com/office/drawing/2014/main" val="1538058220"/>
                    </a:ext>
                  </a:extLst>
                </a:gridCol>
                <a:gridCol w="644847">
                  <a:extLst>
                    <a:ext uri="{9D8B030D-6E8A-4147-A177-3AD203B41FA5}">
                      <a16:colId xmlns:a16="http://schemas.microsoft.com/office/drawing/2014/main" val="2094377649"/>
                    </a:ext>
                  </a:extLst>
                </a:gridCol>
                <a:gridCol w="644847">
                  <a:extLst>
                    <a:ext uri="{9D8B030D-6E8A-4147-A177-3AD203B41FA5}">
                      <a16:colId xmlns:a16="http://schemas.microsoft.com/office/drawing/2014/main" val="2373846175"/>
                    </a:ext>
                  </a:extLst>
                </a:gridCol>
                <a:gridCol w="644847">
                  <a:extLst>
                    <a:ext uri="{9D8B030D-6E8A-4147-A177-3AD203B41FA5}">
                      <a16:colId xmlns:a16="http://schemas.microsoft.com/office/drawing/2014/main" val="4129147208"/>
                    </a:ext>
                  </a:extLst>
                </a:gridCol>
                <a:gridCol w="619438">
                  <a:extLst>
                    <a:ext uri="{9D8B030D-6E8A-4147-A177-3AD203B41FA5}">
                      <a16:colId xmlns:a16="http://schemas.microsoft.com/office/drawing/2014/main" val="229966130"/>
                    </a:ext>
                  </a:extLst>
                </a:gridCol>
                <a:gridCol w="950246">
                  <a:extLst>
                    <a:ext uri="{9D8B030D-6E8A-4147-A177-3AD203B41FA5}">
                      <a16:colId xmlns:a16="http://schemas.microsoft.com/office/drawing/2014/main" val="931955829"/>
                    </a:ext>
                  </a:extLst>
                </a:gridCol>
                <a:gridCol w="950246">
                  <a:extLst>
                    <a:ext uri="{9D8B030D-6E8A-4147-A177-3AD203B41FA5}">
                      <a16:colId xmlns:a16="http://schemas.microsoft.com/office/drawing/2014/main" val="3166280861"/>
                    </a:ext>
                  </a:extLst>
                </a:gridCol>
              </a:tblGrid>
              <a:tr h="932214">
                <a:tc row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DEĞİŞKENLER</a:t>
                      </a:r>
                      <a:endParaRPr lang="tr-TR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800"/>
                        </a:spcAft>
                      </a:pPr>
                      <a:r>
                        <a:rPr lang="tr-TR" sz="20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Katılım: 41</a:t>
                      </a:r>
                      <a:endParaRPr lang="tr-TR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84" marR="60884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1-Tamamen katılmıyorum</a:t>
                      </a:r>
                      <a:endParaRPr lang="tr-T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84" marR="60884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 smtClean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2-Kısmen </a:t>
                      </a:r>
                      <a:r>
                        <a:rPr lang="tr-TR" sz="1600" b="1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katılmıyorum</a:t>
                      </a:r>
                      <a:endParaRPr lang="tr-T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84" marR="60884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 smtClean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3-Kararsızım</a:t>
                      </a:r>
                      <a:endParaRPr lang="tr-T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84" marR="60884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 smtClean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4-Kısmen </a:t>
                      </a:r>
                      <a:r>
                        <a:rPr lang="tr-TR" sz="1600" b="1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</a:t>
                      </a:r>
                      <a:r>
                        <a:rPr lang="tr-TR" sz="1600" b="1" dirty="0" smtClean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atılıyorum</a:t>
                      </a:r>
                      <a:endParaRPr lang="tr-T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84" marR="60884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5- </a:t>
                      </a:r>
                      <a:r>
                        <a:rPr lang="tr-TR" sz="1600" b="1" dirty="0" smtClean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Tamamen </a:t>
                      </a:r>
                      <a:r>
                        <a:rPr lang="tr-TR" sz="1600" b="1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</a:t>
                      </a:r>
                      <a:r>
                        <a:rPr lang="tr-TR" sz="1600" b="1" dirty="0" smtClean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atılıyorum</a:t>
                      </a:r>
                      <a:endParaRPr lang="tr-T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84" marR="60884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4+5</a:t>
                      </a:r>
                      <a:endParaRPr lang="tr-TR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tr-TR" sz="18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2022-2023)</a:t>
                      </a:r>
                      <a:endParaRPr lang="tr-TR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4+5</a:t>
                      </a:r>
                      <a:endParaRPr lang="tr-TR" sz="2000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(2023-2024</a:t>
                      </a:r>
                      <a:endParaRPr lang="tr-TR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8605484"/>
                  </a:ext>
                </a:extLst>
              </a:tr>
              <a:tr h="305913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tr-TR" sz="1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Sayı        (%)</a:t>
                      </a:r>
                      <a:endParaRPr lang="tr-T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84" marR="60884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tr-TR" sz="1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Sayı        (%)</a:t>
                      </a:r>
                      <a:endParaRPr lang="tr-T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84" marR="60884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tr-TR" sz="1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Sayı    (%)                               </a:t>
                      </a:r>
                      <a:endParaRPr lang="tr-T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84" marR="60884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tr-TR" sz="1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Sayı     (%)       </a:t>
                      </a:r>
                      <a:endParaRPr lang="tr-T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84" marR="60884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tr-TR" sz="1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Sayı     </a:t>
                      </a:r>
                      <a:r>
                        <a:rPr lang="tr-TR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(%)  </a:t>
                      </a:r>
                    </a:p>
                  </a:txBody>
                  <a:tcPr marL="60884" marR="60884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tr-TR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tr-TR" sz="1600" b="1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n=)</a:t>
                      </a:r>
                      <a:endParaRPr lang="tr-TR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tr-TR" sz="1600" dirty="0" smtClean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(n=)</a:t>
                      </a:r>
                      <a:endParaRPr lang="tr-TR" sz="1600" dirty="0" smtClean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tr-TR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6380369"/>
                  </a:ext>
                </a:extLst>
              </a:tr>
              <a:tr h="138105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1.Kurulun amaç ve öğrenim hedeflerine ulaşmak için teorik ve pratik ders konu ve saatleri yeterliydi.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22,0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2,4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17,1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31,7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26,8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64,6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58,5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8040165"/>
                  </a:ext>
                </a:extLst>
              </a:tr>
              <a:tr h="138105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 Kurul süresince bireysel çalışıp anlamamız için yeterli serbest çalışma saati ayrılmıştı.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31,7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12,2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34,1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17,1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26,2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51,2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2215999"/>
                  </a:ext>
                </a:extLst>
              </a:tr>
              <a:tr h="103579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3.Kurul içindeki ders konuları birbirlerini tamamlıyordu.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7,3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9,8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7,3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43,9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31,7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83,1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75,6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02512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126870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77575940"/>
              </p:ext>
            </p:extLst>
          </p:nvPr>
        </p:nvGraphicFramePr>
        <p:xfrm>
          <a:off x="223248" y="977046"/>
          <a:ext cx="11455402" cy="4846264"/>
        </p:xfrm>
        <a:graphic>
          <a:graphicData uri="http://schemas.openxmlformats.org/drawingml/2006/table">
            <a:tbl>
              <a:tblPr firstRow="1" firstCol="1" bandRow="1"/>
              <a:tblGrid>
                <a:gridCol w="2949829">
                  <a:extLst>
                    <a:ext uri="{9D8B030D-6E8A-4147-A177-3AD203B41FA5}">
                      <a16:colId xmlns:a16="http://schemas.microsoft.com/office/drawing/2014/main" val="3100430661"/>
                    </a:ext>
                  </a:extLst>
                </a:gridCol>
                <a:gridCol w="637902">
                  <a:extLst>
                    <a:ext uri="{9D8B030D-6E8A-4147-A177-3AD203B41FA5}">
                      <a16:colId xmlns:a16="http://schemas.microsoft.com/office/drawing/2014/main" val="1780405140"/>
                    </a:ext>
                  </a:extLst>
                </a:gridCol>
                <a:gridCol w="637902">
                  <a:extLst>
                    <a:ext uri="{9D8B030D-6E8A-4147-A177-3AD203B41FA5}">
                      <a16:colId xmlns:a16="http://schemas.microsoft.com/office/drawing/2014/main" val="3265446109"/>
                    </a:ext>
                  </a:extLst>
                </a:gridCol>
                <a:gridCol w="637902">
                  <a:extLst>
                    <a:ext uri="{9D8B030D-6E8A-4147-A177-3AD203B41FA5}">
                      <a16:colId xmlns:a16="http://schemas.microsoft.com/office/drawing/2014/main" val="3702637784"/>
                    </a:ext>
                  </a:extLst>
                </a:gridCol>
                <a:gridCol w="637902">
                  <a:extLst>
                    <a:ext uri="{9D8B030D-6E8A-4147-A177-3AD203B41FA5}">
                      <a16:colId xmlns:a16="http://schemas.microsoft.com/office/drawing/2014/main" val="2413676097"/>
                    </a:ext>
                  </a:extLst>
                </a:gridCol>
                <a:gridCol w="637902">
                  <a:extLst>
                    <a:ext uri="{9D8B030D-6E8A-4147-A177-3AD203B41FA5}">
                      <a16:colId xmlns:a16="http://schemas.microsoft.com/office/drawing/2014/main" val="480771401"/>
                    </a:ext>
                  </a:extLst>
                </a:gridCol>
                <a:gridCol w="637902">
                  <a:extLst>
                    <a:ext uri="{9D8B030D-6E8A-4147-A177-3AD203B41FA5}">
                      <a16:colId xmlns:a16="http://schemas.microsoft.com/office/drawing/2014/main" val="1538058220"/>
                    </a:ext>
                  </a:extLst>
                </a:gridCol>
                <a:gridCol w="637902">
                  <a:extLst>
                    <a:ext uri="{9D8B030D-6E8A-4147-A177-3AD203B41FA5}">
                      <a16:colId xmlns:a16="http://schemas.microsoft.com/office/drawing/2014/main" val="2094377649"/>
                    </a:ext>
                  </a:extLst>
                </a:gridCol>
                <a:gridCol w="637902">
                  <a:extLst>
                    <a:ext uri="{9D8B030D-6E8A-4147-A177-3AD203B41FA5}">
                      <a16:colId xmlns:a16="http://schemas.microsoft.com/office/drawing/2014/main" val="2373846175"/>
                    </a:ext>
                  </a:extLst>
                </a:gridCol>
                <a:gridCol w="637902">
                  <a:extLst>
                    <a:ext uri="{9D8B030D-6E8A-4147-A177-3AD203B41FA5}">
                      <a16:colId xmlns:a16="http://schemas.microsoft.com/office/drawing/2014/main" val="4129147208"/>
                    </a:ext>
                  </a:extLst>
                </a:gridCol>
                <a:gridCol w="612767">
                  <a:extLst>
                    <a:ext uri="{9D8B030D-6E8A-4147-A177-3AD203B41FA5}">
                      <a16:colId xmlns:a16="http://schemas.microsoft.com/office/drawing/2014/main" val="229966130"/>
                    </a:ext>
                  </a:extLst>
                </a:gridCol>
                <a:gridCol w="1075844">
                  <a:extLst>
                    <a:ext uri="{9D8B030D-6E8A-4147-A177-3AD203B41FA5}">
                      <a16:colId xmlns:a16="http://schemas.microsoft.com/office/drawing/2014/main" val="1798288488"/>
                    </a:ext>
                  </a:extLst>
                </a:gridCol>
                <a:gridCol w="1075844">
                  <a:extLst>
                    <a:ext uri="{9D8B030D-6E8A-4147-A177-3AD203B41FA5}">
                      <a16:colId xmlns:a16="http://schemas.microsoft.com/office/drawing/2014/main" val="3651184131"/>
                    </a:ext>
                  </a:extLst>
                </a:gridCol>
              </a:tblGrid>
              <a:tr h="932214">
                <a:tc row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DEĞİŞKENLER</a:t>
                      </a:r>
                      <a:endParaRPr lang="tr-TR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800"/>
                        </a:spcAft>
                      </a:pPr>
                      <a:endParaRPr lang="tr-TR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84" marR="60884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1-Tamamen katılmıyorum</a:t>
                      </a:r>
                      <a:endParaRPr lang="tr-T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84" marR="60884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 smtClean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2-Kısmen </a:t>
                      </a:r>
                      <a:r>
                        <a:rPr lang="tr-TR" sz="1600" b="1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katılmıyorum</a:t>
                      </a:r>
                      <a:endParaRPr lang="tr-T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84" marR="60884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 smtClean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3-Kararsızım</a:t>
                      </a:r>
                      <a:endParaRPr lang="tr-T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84" marR="60884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 smtClean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4-Kısmen </a:t>
                      </a:r>
                      <a:r>
                        <a:rPr lang="tr-TR" sz="1600" b="1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</a:t>
                      </a:r>
                      <a:r>
                        <a:rPr lang="tr-TR" sz="1600" b="1" dirty="0" smtClean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atılıyorum</a:t>
                      </a:r>
                      <a:endParaRPr lang="tr-T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84" marR="60884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5- </a:t>
                      </a:r>
                      <a:r>
                        <a:rPr lang="tr-TR" sz="1600" b="1" dirty="0" smtClean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Tamamen </a:t>
                      </a:r>
                      <a:r>
                        <a:rPr lang="tr-TR" sz="1600" b="1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</a:t>
                      </a:r>
                      <a:r>
                        <a:rPr lang="tr-TR" sz="1600" b="1" dirty="0" smtClean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atılıyorum</a:t>
                      </a:r>
                      <a:endParaRPr lang="tr-T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84" marR="60884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4+5</a:t>
                      </a:r>
                      <a:endParaRPr lang="tr-TR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tr-TR" sz="18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2022-2023)</a:t>
                      </a:r>
                      <a:endParaRPr lang="tr-TR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4+5</a:t>
                      </a:r>
                      <a:endParaRPr lang="tr-TR" sz="2000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(2023-2024)</a:t>
                      </a:r>
                      <a:endParaRPr lang="tr-TR" sz="1800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tr-TR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8605484"/>
                  </a:ext>
                </a:extLst>
              </a:tr>
              <a:tr h="305913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tr-TR" sz="1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Sayı        (%)</a:t>
                      </a:r>
                      <a:endParaRPr lang="tr-T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84" marR="60884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tr-TR" sz="1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Sayı        (%)</a:t>
                      </a:r>
                      <a:endParaRPr lang="tr-T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84" marR="60884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tr-TR" sz="1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Sayı    (%)                               </a:t>
                      </a:r>
                      <a:endParaRPr lang="tr-T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84" marR="60884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tr-TR" sz="1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Sayı     (%)       </a:t>
                      </a:r>
                      <a:endParaRPr lang="tr-T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84" marR="60884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tr-TR" sz="1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Sayı     </a:t>
                      </a:r>
                      <a:r>
                        <a:rPr lang="tr-TR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(%)  </a:t>
                      </a:r>
                    </a:p>
                  </a:txBody>
                  <a:tcPr marL="60884" marR="60884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tr-TR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tr-TR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6380369"/>
                  </a:ext>
                </a:extLst>
              </a:tr>
              <a:tr h="95895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4.Kurul programına öğretim üyeleri uydu.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7,3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7,3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17,1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36,6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31,7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89,2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68,3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8040165"/>
                  </a:ext>
                </a:extLst>
              </a:tr>
              <a:tr h="89337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5.Program değişiklikleri zamanında bildirildi.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19,5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7,3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7,3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31,7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34,1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72,3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65,8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2215999"/>
                  </a:ext>
                </a:extLst>
              </a:tr>
              <a:tr h="103579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6.Konuları anlatan öğretim üyeleri hastalık ve sağlıkla ilişkileri açıkladılar.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9,8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2,4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2,4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46,3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39,0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98,4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85,3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02512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3732981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75321318"/>
              </p:ext>
            </p:extLst>
          </p:nvPr>
        </p:nvGraphicFramePr>
        <p:xfrm>
          <a:off x="140717" y="1030014"/>
          <a:ext cx="11377514" cy="5554980"/>
        </p:xfrm>
        <a:graphic>
          <a:graphicData uri="http://schemas.openxmlformats.org/drawingml/2006/table">
            <a:tbl>
              <a:tblPr firstRow="1" firstCol="1" bandRow="1"/>
              <a:tblGrid>
                <a:gridCol w="2916707">
                  <a:extLst>
                    <a:ext uri="{9D8B030D-6E8A-4147-A177-3AD203B41FA5}">
                      <a16:colId xmlns:a16="http://schemas.microsoft.com/office/drawing/2014/main" val="3376156534"/>
                    </a:ext>
                  </a:extLst>
                </a:gridCol>
                <a:gridCol w="635170">
                  <a:extLst>
                    <a:ext uri="{9D8B030D-6E8A-4147-A177-3AD203B41FA5}">
                      <a16:colId xmlns:a16="http://schemas.microsoft.com/office/drawing/2014/main" val="828912990"/>
                    </a:ext>
                  </a:extLst>
                </a:gridCol>
                <a:gridCol w="635170">
                  <a:extLst>
                    <a:ext uri="{9D8B030D-6E8A-4147-A177-3AD203B41FA5}">
                      <a16:colId xmlns:a16="http://schemas.microsoft.com/office/drawing/2014/main" val="2021134937"/>
                    </a:ext>
                  </a:extLst>
                </a:gridCol>
                <a:gridCol w="635170">
                  <a:extLst>
                    <a:ext uri="{9D8B030D-6E8A-4147-A177-3AD203B41FA5}">
                      <a16:colId xmlns:a16="http://schemas.microsoft.com/office/drawing/2014/main" val="998865900"/>
                    </a:ext>
                  </a:extLst>
                </a:gridCol>
                <a:gridCol w="635170">
                  <a:extLst>
                    <a:ext uri="{9D8B030D-6E8A-4147-A177-3AD203B41FA5}">
                      <a16:colId xmlns:a16="http://schemas.microsoft.com/office/drawing/2014/main" val="3758118940"/>
                    </a:ext>
                  </a:extLst>
                </a:gridCol>
                <a:gridCol w="508067">
                  <a:extLst>
                    <a:ext uri="{9D8B030D-6E8A-4147-A177-3AD203B41FA5}">
                      <a16:colId xmlns:a16="http://schemas.microsoft.com/office/drawing/2014/main" val="1694873661"/>
                    </a:ext>
                  </a:extLst>
                </a:gridCol>
                <a:gridCol w="629295">
                  <a:extLst>
                    <a:ext uri="{9D8B030D-6E8A-4147-A177-3AD203B41FA5}">
                      <a16:colId xmlns:a16="http://schemas.microsoft.com/office/drawing/2014/main" val="4095274750"/>
                    </a:ext>
                  </a:extLst>
                </a:gridCol>
                <a:gridCol w="471972">
                  <a:extLst>
                    <a:ext uri="{9D8B030D-6E8A-4147-A177-3AD203B41FA5}">
                      <a16:colId xmlns:a16="http://schemas.microsoft.com/office/drawing/2014/main" val="905520888"/>
                    </a:ext>
                  </a:extLst>
                </a:gridCol>
                <a:gridCol w="629295">
                  <a:extLst>
                    <a:ext uri="{9D8B030D-6E8A-4147-A177-3AD203B41FA5}">
                      <a16:colId xmlns:a16="http://schemas.microsoft.com/office/drawing/2014/main" val="946148365"/>
                    </a:ext>
                  </a:extLst>
                </a:gridCol>
                <a:gridCol w="583024">
                  <a:extLst>
                    <a:ext uri="{9D8B030D-6E8A-4147-A177-3AD203B41FA5}">
                      <a16:colId xmlns:a16="http://schemas.microsoft.com/office/drawing/2014/main" val="1694929614"/>
                    </a:ext>
                  </a:extLst>
                </a:gridCol>
                <a:gridCol w="795488">
                  <a:extLst>
                    <a:ext uri="{9D8B030D-6E8A-4147-A177-3AD203B41FA5}">
                      <a16:colId xmlns:a16="http://schemas.microsoft.com/office/drawing/2014/main" val="416988268"/>
                    </a:ext>
                  </a:extLst>
                </a:gridCol>
                <a:gridCol w="1151493">
                  <a:extLst>
                    <a:ext uri="{9D8B030D-6E8A-4147-A177-3AD203B41FA5}">
                      <a16:colId xmlns:a16="http://schemas.microsoft.com/office/drawing/2014/main" val="505330753"/>
                    </a:ext>
                  </a:extLst>
                </a:gridCol>
                <a:gridCol w="1151493">
                  <a:extLst>
                    <a:ext uri="{9D8B030D-6E8A-4147-A177-3AD203B41FA5}">
                      <a16:colId xmlns:a16="http://schemas.microsoft.com/office/drawing/2014/main" val="4105865504"/>
                    </a:ext>
                  </a:extLst>
                </a:gridCol>
              </a:tblGrid>
              <a:tr h="668740">
                <a:tc row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DEĞİŞKENLER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84" marR="60884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1-Tamamen katılmıyorum</a:t>
                      </a:r>
                      <a:endParaRPr lang="tr-T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84" marR="60884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 smtClean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2-Kısmen </a:t>
                      </a:r>
                      <a:r>
                        <a:rPr lang="tr-TR" sz="1600" b="1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katılmıyorum</a:t>
                      </a:r>
                      <a:endParaRPr lang="tr-T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84" marR="60884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 smtClean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3-Kararsızım</a:t>
                      </a:r>
                      <a:endParaRPr lang="tr-T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84" marR="60884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 smtClean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4-Kısmen </a:t>
                      </a:r>
                      <a:r>
                        <a:rPr lang="tr-TR" sz="1600" b="1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</a:t>
                      </a:r>
                      <a:r>
                        <a:rPr lang="tr-TR" sz="1600" b="1" dirty="0" smtClean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atılıyorum</a:t>
                      </a:r>
                      <a:endParaRPr lang="tr-T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84" marR="60884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5- </a:t>
                      </a:r>
                      <a:r>
                        <a:rPr lang="tr-TR" sz="1600" b="1" dirty="0" smtClean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Tamamen </a:t>
                      </a:r>
                      <a:r>
                        <a:rPr lang="tr-TR" sz="1600" b="1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</a:t>
                      </a:r>
                      <a:r>
                        <a:rPr lang="tr-TR" sz="1600" b="1" dirty="0" smtClean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atılıyorum</a:t>
                      </a:r>
                      <a:endParaRPr lang="tr-T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84" marR="60884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4+5</a:t>
                      </a:r>
                      <a:endParaRPr lang="tr-TR" sz="2000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(2023 2024</a:t>
                      </a:r>
                      <a:endParaRPr lang="tr-TR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4+5</a:t>
                      </a:r>
                      <a:endParaRPr lang="tr-TR" sz="2000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(2023 2024)</a:t>
                      </a:r>
                      <a:endParaRPr lang="tr-TR" sz="1800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tr-TR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4597774"/>
                  </a:ext>
                </a:extLst>
              </a:tr>
              <a:tr h="354842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tr-TR" sz="1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Sayı        (%)</a:t>
                      </a:r>
                      <a:endParaRPr lang="tr-T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84" marR="60884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tr-TR" sz="1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Sayı        (%)</a:t>
                      </a:r>
                      <a:endParaRPr lang="tr-T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84" marR="60884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tr-TR" sz="1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Sayı     </a:t>
                      </a:r>
                      <a:r>
                        <a:rPr lang="tr-TR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(%)                                 </a:t>
                      </a:r>
                    </a:p>
                  </a:txBody>
                  <a:tcPr marL="60884" marR="60884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tr-TR" sz="1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Sayı     </a:t>
                      </a:r>
                      <a:r>
                        <a:rPr lang="tr-TR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(%)                      </a:t>
                      </a:r>
                    </a:p>
                  </a:txBody>
                  <a:tcPr marL="60884" marR="60884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tr-TR" sz="1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Sayı       </a:t>
                      </a:r>
                      <a:r>
                        <a:rPr lang="tr-TR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(%)     </a:t>
                      </a:r>
                    </a:p>
                  </a:txBody>
                  <a:tcPr marL="60884" marR="60884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tr-TR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tr-TR" sz="1600" b="1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n=41)</a:t>
                      </a:r>
                      <a:endParaRPr lang="tr-TR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tr-TR" sz="1600" dirty="0" smtClean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(n=41)</a:t>
                      </a:r>
                      <a:endParaRPr lang="tr-TR" sz="1600" dirty="0" smtClean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tr-TR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5629122"/>
                  </a:ext>
                </a:extLst>
              </a:tr>
              <a:tr h="90384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7.Dersler anlamamı kolaylaştıracak içerikte ve yoğunluktaydı.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14,6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14,6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14,6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31,7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24,4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60,0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56,1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8257890"/>
                  </a:ext>
                </a:extLst>
              </a:tr>
              <a:tr h="90384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8.Görsel ve işitsel materyaller ( video, maket, slayt) anlamamı kolaylaştırdı.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9,8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7,3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9,8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43,9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29,3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76,9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73,2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6975819"/>
                  </a:ext>
                </a:extLst>
              </a:tr>
              <a:tr h="90384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9.Bu ders kurulundaki öğrendiğim bilgiler mesleğe karşı ilgimi artırdı.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12,2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48,8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29,3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75,4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78,1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03045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19441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11232319"/>
              </p:ext>
            </p:extLst>
          </p:nvPr>
        </p:nvGraphicFramePr>
        <p:xfrm>
          <a:off x="271048" y="981888"/>
          <a:ext cx="11375521" cy="5539740"/>
        </p:xfrm>
        <a:graphic>
          <a:graphicData uri="http://schemas.openxmlformats.org/drawingml/2006/table">
            <a:tbl>
              <a:tblPr firstRow="1" firstCol="1" bandRow="1"/>
              <a:tblGrid>
                <a:gridCol w="2939242">
                  <a:extLst>
                    <a:ext uri="{9D8B030D-6E8A-4147-A177-3AD203B41FA5}">
                      <a16:colId xmlns:a16="http://schemas.microsoft.com/office/drawing/2014/main" val="3376156534"/>
                    </a:ext>
                  </a:extLst>
                </a:gridCol>
                <a:gridCol w="640078">
                  <a:extLst>
                    <a:ext uri="{9D8B030D-6E8A-4147-A177-3AD203B41FA5}">
                      <a16:colId xmlns:a16="http://schemas.microsoft.com/office/drawing/2014/main" val="828912990"/>
                    </a:ext>
                  </a:extLst>
                </a:gridCol>
                <a:gridCol w="640078">
                  <a:extLst>
                    <a:ext uri="{9D8B030D-6E8A-4147-A177-3AD203B41FA5}">
                      <a16:colId xmlns:a16="http://schemas.microsoft.com/office/drawing/2014/main" val="2021134937"/>
                    </a:ext>
                  </a:extLst>
                </a:gridCol>
                <a:gridCol w="640078">
                  <a:extLst>
                    <a:ext uri="{9D8B030D-6E8A-4147-A177-3AD203B41FA5}">
                      <a16:colId xmlns:a16="http://schemas.microsoft.com/office/drawing/2014/main" val="998865900"/>
                    </a:ext>
                  </a:extLst>
                </a:gridCol>
                <a:gridCol w="640078">
                  <a:extLst>
                    <a:ext uri="{9D8B030D-6E8A-4147-A177-3AD203B41FA5}">
                      <a16:colId xmlns:a16="http://schemas.microsoft.com/office/drawing/2014/main" val="3758118940"/>
                    </a:ext>
                  </a:extLst>
                </a:gridCol>
                <a:gridCol w="640078">
                  <a:extLst>
                    <a:ext uri="{9D8B030D-6E8A-4147-A177-3AD203B41FA5}">
                      <a16:colId xmlns:a16="http://schemas.microsoft.com/office/drawing/2014/main" val="1694873661"/>
                    </a:ext>
                  </a:extLst>
                </a:gridCol>
                <a:gridCol w="640078">
                  <a:extLst>
                    <a:ext uri="{9D8B030D-6E8A-4147-A177-3AD203B41FA5}">
                      <a16:colId xmlns:a16="http://schemas.microsoft.com/office/drawing/2014/main" val="4095274750"/>
                    </a:ext>
                  </a:extLst>
                </a:gridCol>
                <a:gridCol w="483167">
                  <a:extLst>
                    <a:ext uri="{9D8B030D-6E8A-4147-A177-3AD203B41FA5}">
                      <a16:colId xmlns:a16="http://schemas.microsoft.com/office/drawing/2014/main" val="905520888"/>
                    </a:ext>
                  </a:extLst>
                </a:gridCol>
                <a:gridCol w="662134">
                  <a:extLst>
                    <a:ext uri="{9D8B030D-6E8A-4147-A177-3AD203B41FA5}">
                      <a16:colId xmlns:a16="http://schemas.microsoft.com/office/drawing/2014/main" val="946148365"/>
                    </a:ext>
                  </a:extLst>
                </a:gridCol>
                <a:gridCol w="531573">
                  <a:extLst>
                    <a:ext uri="{9D8B030D-6E8A-4147-A177-3AD203B41FA5}">
                      <a16:colId xmlns:a16="http://schemas.microsoft.com/office/drawing/2014/main" val="1694929614"/>
                    </a:ext>
                  </a:extLst>
                </a:gridCol>
                <a:gridCol w="606179">
                  <a:extLst>
                    <a:ext uri="{9D8B030D-6E8A-4147-A177-3AD203B41FA5}">
                      <a16:colId xmlns:a16="http://schemas.microsoft.com/office/drawing/2014/main" val="416988268"/>
                    </a:ext>
                  </a:extLst>
                </a:gridCol>
                <a:gridCol w="1156379">
                  <a:extLst>
                    <a:ext uri="{9D8B030D-6E8A-4147-A177-3AD203B41FA5}">
                      <a16:colId xmlns:a16="http://schemas.microsoft.com/office/drawing/2014/main" val="1340703012"/>
                    </a:ext>
                  </a:extLst>
                </a:gridCol>
                <a:gridCol w="1156379">
                  <a:extLst>
                    <a:ext uri="{9D8B030D-6E8A-4147-A177-3AD203B41FA5}">
                      <a16:colId xmlns:a16="http://schemas.microsoft.com/office/drawing/2014/main" val="358169958"/>
                    </a:ext>
                  </a:extLst>
                </a:gridCol>
              </a:tblGrid>
              <a:tr h="668740">
                <a:tc row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DEĞİŞKENLER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84" marR="60884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1-Tamamen katılmıyorum</a:t>
                      </a:r>
                      <a:endParaRPr lang="tr-T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84" marR="60884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 smtClean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2-Kısmen </a:t>
                      </a:r>
                      <a:r>
                        <a:rPr lang="tr-TR" sz="1600" b="1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katılmıyorum</a:t>
                      </a:r>
                      <a:endParaRPr lang="tr-T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84" marR="60884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 smtClean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3-Kararsızım</a:t>
                      </a:r>
                      <a:endParaRPr lang="tr-T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84" marR="60884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 smtClean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4-Kısmen </a:t>
                      </a:r>
                      <a:r>
                        <a:rPr lang="tr-TR" sz="1600" b="1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</a:t>
                      </a:r>
                      <a:r>
                        <a:rPr lang="tr-TR" sz="1600" b="1" dirty="0" smtClean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atılıyorum</a:t>
                      </a:r>
                      <a:endParaRPr lang="tr-T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84" marR="60884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5- </a:t>
                      </a:r>
                      <a:r>
                        <a:rPr lang="tr-TR" sz="1600" b="1" dirty="0" smtClean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Tamamen </a:t>
                      </a:r>
                      <a:r>
                        <a:rPr lang="tr-TR" sz="1600" b="1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</a:t>
                      </a:r>
                      <a:r>
                        <a:rPr lang="tr-TR" sz="1600" b="1" dirty="0" smtClean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atılıyorum</a:t>
                      </a:r>
                      <a:endParaRPr lang="tr-T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84" marR="60884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4+5</a:t>
                      </a:r>
                      <a:endParaRPr lang="tr-TR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tr-TR" sz="18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2022 2023)</a:t>
                      </a:r>
                      <a:endParaRPr lang="tr-TR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4+5</a:t>
                      </a:r>
                      <a:endParaRPr lang="tr-TR" sz="2000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(2023 2024)</a:t>
                      </a:r>
                      <a:endParaRPr lang="tr-TR" sz="1800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tr-TR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4597774"/>
                  </a:ext>
                </a:extLst>
              </a:tr>
              <a:tr h="354842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tr-TR" sz="1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Sayı        (%)</a:t>
                      </a:r>
                      <a:endParaRPr lang="tr-T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84" marR="60884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tr-TR" sz="1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Sayı        (%)</a:t>
                      </a:r>
                      <a:endParaRPr lang="tr-T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84" marR="60884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tr-TR" sz="1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Sayı     </a:t>
                      </a:r>
                      <a:r>
                        <a:rPr lang="tr-TR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(%)                                 </a:t>
                      </a:r>
                    </a:p>
                  </a:txBody>
                  <a:tcPr marL="60884" marR="60884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tr-TR" sz="1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Sayı     </a:t>
                      </a:r>
                      <a:r>
                        <a:rPr lang="tr-TR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(%)                      </a:t>
                      </a:r>
                    </a:p>
                  </a:txBody>
                  <a:tcPr marL="60884" marR="60884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tr-TR" sz="1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Sayı       </a:t>
                      </a:r>
                      <a:r>
                        <a:rPr lang="tr-TR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(%)     </a:t>
                      </a:r>
                    </a:p>
                  </a:txBody>
                  <a:tcPr marL="60884" marR="60884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tr-TR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tr-TR" sz="1600" b="1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n=)</a:t>
                      </a:r>
                      <a:endParaRPr lang="tr-TR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tr-TR" sz="1600" dirty="0" smtClean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(n=)</a:t>
                      </a:r>
                      <a:endParaRPr lang="tr-TR" sz="1600" dirty="0" smtClean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tr-TR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5629122"/>
                  </a:ext>
                </a:extLst>
              </a:tr>
              <a:tr h="90384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10.Öğretim üyeleri interaktif ders işleyerek derslerde dikkatimizi canlı tuttu.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9,8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7,3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17,1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34,1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31,7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66,2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65,8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8257890"/>
                  </a:ext>
                </a:extLst>
              </a:tr>
              <a:tr h="903849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11.Kuruldaki pratikler dersi anlamamı kolaylaştırdı.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17,1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24,4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29,3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24,4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49,3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53,7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6975819"/>
                  </a:ext>
                </a:extLst>
              </a:tr>
              <a:tr h="903849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 smtClean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12.Kurul </a:t>
                      </a:r>
                      <a:r>
                        <a:rPr lang="tr-TR" sz="2000" b="1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sürecinde kullanılan derslik, laboratuvar gibi fiziksel ortamlar ve kullanılan materyaller yeterliydi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17,1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2,4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31,7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24,4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24,4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43.1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48,8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03045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93108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86392657"/>
              </p:ext>
            </p:extLst>
          </p:nvPr>
        </p:nvGraphicFramePr>
        <p:xfrm>
          <a:off x="124250" y="482221"/>
          <a:ext cx="11393983" cy="6288337"/>
        </p:xfrm>
        <a:graphic>
          <a:graphicData uri="http://schemas.openxmlformats.org/drawingml/2006/table">
            <a:tbl>
              <a:tblPr firstRow="1" firstCol="1" bandRow="1"/>
              <a:tblGrid>
                <a:gridCol w="2708204">
                  <a:extLst>
                    <a:ext uri="{9D8B030D-6E8A-4147-A177-3AD203B41FA5}">
                      <a16:colId xmlns:a16="http://schemas.microsoft.com/office/drawing/2014/main" val="3376156534"/>
                    </a:ext>
                  </a:extLst>
                </a:gridCol>
                <a:gridCol w="966798">
                  <a:extLst>
                    <a:ext uri="{9D8B030D-6E8A-4147-A177-3AD203B41FA5}">
                      <a16:colId xmlns:a16="http://schemas.microsoft.com/office/drawing/2014/main" val="828912990"/>
                    </a:ext>
                  </a:extLst>
                </a:gridCol>
                <a:gridCol w="657188">
                  <a:extLst>
                    <a:ext uri="{9D8B030D-6E8A-4147-A177-3AD203B41FA5}">
                      <a16:colId xmlns:a16="http://schemas.microsoft.com/office/drawing/2014/main" val="2021134937"/>
                    </a:ext>
                  </a:extLst>
                </a:gridCol>
                <a:gridCol w="657188">
                  <a:extLst>
                    <a:ext uri="{9D8B030D-6E8A-4147-A177-3AD203B41FA5}">
                      <a16:colId xmlns:a16="http://schemas.microsoft.com/office/drawing/2014/main" val="998865900"/>
                    </a:ext>
                  </a:extLst>
                </a:gridCol>
                <a:gridCol w="661662">
                  <a:extLst>
                    <a:ext uri="{9D8B030D-6E8A-4147-A177-3AD203B41FA5}">
                      <a16:colId xmlns:a16="http://schemas.microsoft.com/office/drawing/2014/main" val="3758118940"/>
                    </a:ext>
                  </a:extLst>
                </a:gridCol>
                <a:gridCol w="609468">
                  <a:extLst>
                    <a:ext uri="{9D8B030D-6E8A-4147-A177-3AD203B41FA5}">
                      <a16:colId xmlns:a16="http://schemas.microsoft.com/office/drawing/2014/main" val="1694873661"/>
                    </a:ext>
                  </a:extLst>
                </a:gridCol>
                <a:gridCol w="641684">
                  <a:extLst>
                    <a:ext uri="{9D8B030D-6E8A-4147-A177-3AD203B41FA5}">
                      <a16:colId xmlns:a16="http://schemas.microsoft.com/office/drawing/2014/main" val="4095274750"/>
                    </a:ext>
                  </a:extLst>
                </a:gridCol>
                <a:gridCol w="689811">
                  <a:extLst>
                    <a:ext uri="{9D8B030D-6E8A-4147-A177-3AD203B41FA5}">
                      <a16:colId xmlns:a16="http://schemas.microsoft.com/office/drawing/2014/main" val="905520888"/>
                    </a:ext>
                  </a:extLst>
                </a:gridCol>
                <a:gridCol w="737936">
                  <a:extLst>
                    <a:ext uri="{9D8B030D-6E8A-4147-A177-3AD203B41FA5}">
                      <a16:colId xmlns:a16="http://schemas.microsoft.com/office/drawing/2014/main" val="946148365"/>
                    </a:ext>
                  </a:extLst>
                </a:gridCol>
                <a:gridCol w="786064">
                  <a:extLst>
                    <a:ext uri="{9D8B030D-6E8A-4147-A177-3AD203B41FA5}">
                      <a16:colId xmlns:a16="http://schemas.microsoft.com/office/drawing/2014/main" val="1694929614"/>
                    </a:ext>
                  </a:extLst>
                </a:gridCol>
                <a:gridCol w="753979">
                  <a:extLst>
                    <a:ext uri="{9D8B030D-6E8A-4147-A177-3AD203B41FA5}">
                      <a16:colId xmlns:a16="http://schemas.microsoft.com/office/drawing/2014/main" val="416988268"/>
                    </a:ext>
                  </a:extLst>
                </a:gridCol>
                <a:gridCol w="689810">
                  <a:extLst>
                    <a:ext uri="{9D8B030D-6E8A-4147-A177-3AD203B41FA5}">
                      <a16:colId xmlns:a16="http://schemas.microsoft.com/office/drawing/2014/main" val="2869319971"/>
                    </a:ext>
                  </a:extLst>
                </a:gridCol>
                <a:gridCol w="834191">
                  <a:extLst>
                    <a:ext uri="{9D8B030D-6E8A-4147-A177-3AD203B41FA5}">
                      <a16:colId xmlns:a16="http://schemas.microsoft.com/office/drawing/2014/main" val="61215323"/>
                    </a:ext>
                  </a:extLst>
                </a:gridCol>
              </a:tblGrid>
              <a:tr h="893286">
                <a:tc row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DEĞİŞKENLER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84" marR="60884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1-Tamamen katılmıyorum</a:t>
                      </a:r>
                      <a:endParaRPr lang="tr-T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84" marR="60884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 smtClean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2-Kısmen </a:t>
                      </a:r>
                      <a:r>
                        <a:rPr lang="tr-TR" sz="1600" b="1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katılmıyorum</a:t>
                      </a:r>
                      <a:endParaRPr lang="tr-T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84" marR="60884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 smtClean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3-Kararsızım</a:t>
                      </a:r>
                      <a:endParaRPr lang="tr-T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84" marR="60884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 smtClean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4-Kısmen </a:t>
                      </a:r>
                      <a:r>
                        <a:rPr lang="tr-TR" sz="1600" b="1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</a:t>
                      </a:r>
                      <a:r>
                        <a:rPr lang="tr-TR" sz="1600" b="1" dirty="0" smtClean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atılıyorum</a:t>
                      </a:r>
                      <a:endParaRPr lang="tr-T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84" marR="60884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5- </a:t>
                      </a:r>
                      <a:r>
                        <a:rPr lang="tr-TR" sz="1600" b="1" dirty="0" smtClean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Tamamen </a:t>
                      </a:r>
                      <a:r>
                        <a:rPr lang="tr-TR" sz="1600" b="1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</a:t>
                      </a:r>
                      <a:r>
                        <a:rPr lang="tr-TR" sz="1600" b="1" dirty="0" smtClean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atılıyorum</a:t>
                      </a:r>
                      <a:endParaRPr lang="tr-T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84" marR="60884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4+5</a:t>
                      </a:r>
                      <a:endParaRPr lang="tr-TR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tr-TR" sz="18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2022 2023</a:t>
                      </a:r>
                      <a:r>
                        <a:rPr lang="tr-TR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tr-TR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4+5</a:t>
                      </a:r>
                      <a:endParaRPr lang="tr-TR" sz="2000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(2023- 2024)</a:t>
                      </a:r>
                      <a:endParaRPr lang="tr-TR" sz="1800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tr-TR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4597774"/>
                  </a:ext>
                </a:extLst>
              </a:tr>
              <a:tr h="588577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tr-TR" sz="20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Sayı       (%)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84" marR="60884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Sayı      (%)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84" marR="60884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tr-TR" sz="20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Sayı (%)                                 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84" marR="60884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tr-TR" sz="20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Sayı   (%)                      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84" marR="60884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tr-TR" sz="20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Sayı     (%)     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84" marR="60884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tr-TR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tr-TR" sz="1600" b="1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n=)</a:t>
                      </a:r>
                      <a:endParaRPr lang="tr-TR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tr-TR" sz="1600" dirty="0" smtClean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(n=)</a:t>
                      </a:r>
                      <a:endParaRPr lang="tr-TR" sz="1600" dirty="0" smtClean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tr-TR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5629122"/>
                  </a:ext>
                </a:extLst>
              </a:tr>
              <a:tr h="845634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13.Bu kurulda aldığım eğitimden memnunum.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64,6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64,6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64,6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64,6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64,6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64,6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64,6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64,6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64,6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64,6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61,6</a:t>
                      </a:r>
                      <a:endParaRPr lang="tr-TR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64,6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8257890"/>
                  </a:ext>
                </a:extLst>
              </a:tr>
              <a:tr h="1127512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14.Kurulun amaç ve öğrenim hedeflerine ulaştığımı düşünüyorum.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26,2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26,2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26,2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26,2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26,2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26,2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26,2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26,2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26,2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26,2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64,6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26,2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6975819"/>
                  </a:ext>
                </a:extLst>
              </a:tr>
              <a:tr h="2255024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 smtClean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15.Kurul sonu sınavının kurul boyu öğretilenleri kapsadığını ve öğrendiklerimi nesnel bir şekilde ölçtüğünü düşünüyorum.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83,1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83,1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83,1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83,1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83,1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83,1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83,1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83,1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83,1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83,1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69,3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83,1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03045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3154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KURULLA İLGİLİ ÖĞRENCİLERİN OLUMLU GÖRÜŞLERİ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09600" y="1600200"/>
            <a:ext cx="10972800" cy="5257799"/>
          </a:xfrm>
        </p:spPr>
        <p:txBody>
          <a:bodyPr>
            <a:normAutofit/>
          </a:bodyPr>
          <a:lstStyle/>
          <a:p>
            <a:pPr lvl="0"/>
            <a:endParaRPr lang="tr-TR" dirty="0" smtClean="0"/>
          </a:p>
          <a:p>
            <a:pPr lvl="0"/>
            <a:r>
              <a:rPr lang="tr-TR" dirty="0" smtClean="0"/>
              <a:t>Dersler birbirini tamamlıyordu (6)</a:t>
            </a:r>
          </a:p>
          <a:p>
            <a:pPr lvl="0"/>
            <a:r>
              <a:rPr lang="tr-TR" dirty="0"/>
              <a:t>Hocalarımızın ders sunumu yaparken karşılaştığı vakalardan örnekler vermesi öğrenim </a:t>
            </a:r>
            <a:r>
              <a:rPr lang="tr-TR" dirty="0" smtClean="0"/>
              <a:t>süresince iyi oldu (3)</a:t>
            </a:r>
          </a:p>
          <a:p>
            <a:pPr lvl="0"/>
            <a:r>
              <a:rPr lang="tr-TR" dirty="0"/>
              <a:t>Süresinin kısa </a:t>
            </a:r>
            <a:r>
              <a:rPr lang="tr-TR" dirty="0" smtClean="0"/>
              <a:t>olması</a:t>
            </a:r>
          </a:p>
          <a:p>
            <a:pPr lvl="0"/>
            <a:r>
              <a:rPr lang="tr-TR" dirty="0"/>
              <a:t>Toplumda sık karşılaşılan hastalıklar işlendi. Hocaların sıkışık takvimde derste özverili olması önemliydi</a:t>
            </a:r>
            <a:r>
              <a:rPr lang="tr-TR" dirty="0" smtClean="0"/>
              <a:t>.</a:t>
            </a:r>
          </a:p>
          <a:p>
            <a:pPr lvl="0"/>
            <a:r>
              <a:rPr lang="tr-TR" dirty="0" smtClean="0"/>
              <a:t>Sınavın kalitesi ve hedefi (3)</a:t>
            </a:r>
          </a:p>
          <a:p>
            <a:pPr lvl="0"/>
            <a:endParaRPr lang="tr-TR" sz="2800" dirty="0"/>
          </a:p>
          <a:p>
            <a:pPr marL="0" lvl="0" indent="0">
              <a:buNone/>
            </a:pPr>
            <a:endParaRPr lang="tr-TR" dirty="0" smtClean="0"/>
          </a:p>
          <a:p>
            <a:pPr lvl="0"/>
            <a:endParaRPr lang="tr-TR" sz="2800" dirty="0" smtClean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/>
            <a:endParaRPr lang="tr-TR" sz="28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761614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KURULLA İLGİLİ ÖĞRENCİLERİN OLUMLU GÖRÜŞLERİ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tr-TR" sz="2800" dirty="0" smtClean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Son kurul olması</a:t>
            </a:r>
          </a:p>
          <a:p>
            <a:pPr lvl="0"/>
            <a:endParaRPr lang="tr-TR" sz="2800" dirty="0" smtClean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/>
            <a:r>
              <a:rPr lang="tr-TR" dirty="0"/>
              <a:t>Genel olarak tüm sene boyunca </a:t>
            </a:r>
            <a:r>
              <a:rPr lang="tr-TR" dirty="0" smtClean="0"/>
              <a:t> </a:t>
            </a:r>
            <a:r>
              <a:rPr lang="tr-TR" dirty="0"/>
              <a:t>konu ve ders </a:t>
            </a:r>
            <a:r>
              <a:rPr lang="tr-TR" dirty="0" smtClean="0"/>
              <a:t>sayısı yoğunluğu </a:t>
            </a:r>
            <a:r>
              <a:rPr lang="tr-TR" dirty="0"/>
              <a:t>iyi organize edildi. Farklı derslerdeki konuların anlatılış sırası  örtüşüyordu bu da konuları daha anlaşılır kıldı. Kabaca diğer fakültelerden daha eksik </a:t>
            </a:r>
            <a:r>
              <a:rPr lang="tr-TR" dirty="0" err="1"/>
              <a:t>hissettigim</a:t>
            </a:r>
            <a:r>
              <a:rPr lang="tr-TR" dirty="0"/>
              <a:t> bariz bir konu olmadı. </a:t>
            </a:r>
            <a:endParaRPr lang="tr-TR" dirty="0" smtClean="0"/>
          </a:p>
          <a:p>
            <a:pPr lvl="0"/>
            <a:r>
              <a:rPr lang="tr-TR" dirty="0" smtClean="0"/>
              <a:t>Stajlara </a:t>
            </a:r>
            <a:r>
              <a:rPr lang="tr-TR" dirty="0"/>
              <a:t>iyi bir hazırlık </a:t>
            </a:r>
            <a:r>
              <a:rPr lang="tr-TR" dirty="0" err="1"/>
              <a:t>geçirdigimiz</a:t>
            </a:r>
            <a:r>
              <a:rPr lang="tr-TR" dirty="0"/>
              <a:t> bir seneydi.</a:t>
            </a:r>
            <a:endParaRPr lang="tr-TR" sz="28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108358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Ders saati azdı </a:t>
            </a:r>
            <a:r>
              <a:rPr lang="tr-TR" dirty="0" smtClean="0"/>
              <a:t>(3)</a:t>
            </a:r>
          </a:p>
          <a:p>
            <a:r>
              <a:rPr lang="tr-TR" dirty="0" smtClean="0"/>
              <a:t>Bir çok </a:t>
            </a:r>
            <a:r>
              <a:rPr lang="tr-TR" dirty="0"/>
              <a:t>hastalığı, toplumda sık görülen hastalıkları </a:t>
            </a:r>
            <a:r>
              <a:rPr lang="tr-TR" dirty="0" smtClean="0"/>
              <a:t>öğrendim</a:t>
            </a:r>
          </a:p>
          <a:p>
            <a:r>
              <a:rPr lang="tr-TR" dirty="0"/>
              <a:t>Konuları diğer komitelere oranla ilgi çekiciydi ,hocalarımızın yoğunluğa rağmen süreci iyi yönettiğini düşünüyorum. </a:t>
            </a:r>
            <a:endParaRPr lang="tr-TR" dirty="0" smtClean="0"/>
          </a:p>
          <a:p>
            <a:r>
              <a:rPr lang="tr-TR" dirty="0" smtClean="0"/>
              <a:t>Konular anlaşılır nitelikteydi (4)</a:t>
            </a:r>
          </a:p>
          <a:p>
            <a:r>
              <a:rPr lang="tr-TR" dirty="0"/>
              <a:t>Bu genel bir 3 yıl </a:t>
            </a:r>
            <a:r>
              <a:rPr lang="tr-TR" dirty="0" smtClean="0"/>
              <a:t> eleştirisi. Dersimize </a:t>
            </a:r>
            <a:r>
              <a:rPr lang="tr-TR" dirty="0"/>
              <a:t>giren hocalarımız alanında gerçekten iyi hocalardı ve özellikle klinik ağırlıklı ders anlattıkları zaman dersleri bunaltmıyordu</a:t>
            </a:r>
            <a:endParaRPr lang="tr-TR" dirty="0" smtClean="0"/>
          </a:p>
          <a:p>
            <a:pPr marL="0" indent="0">
              <a:buNone/>
            </a:pPr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609600" y="786063"/>
            <a:ext cx="1063591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800" b="1" dirty="0" smtClean="0"/>
              <a:t>             KURULLA </a:t>
            </a:r>
            <a:r>
              <a:rPr lang="tr-TR" sz="2800" b="1" dirty="0"/>
              <a:t>İLGİLİ ÖĞRENCİLERİN OLUMLU GÖRÜŞLERİ</a:t>
            </a:r>
          </a:p>
        </p:txBody>
      </p:sp>
    </p:spTree>
    <p:extLst>
      <p:ext uri="{BB962C8B-B14F-4D97-AF65-F5344CB8AC3E}">
        <p14:creationId xmlns:p14="http://schemas.microsoft.com/office/powerpoint/2010/main" val="319547527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KURULLA İLGİLİ ÖĞRENCİLERİN OLUMLU GÖRÜŞLERİ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09600" y="1860331"/>
            <a:ext cx="10972800" cy="4265833"/>
          </a:xfrm>
        </p:spPr>
        <p:txBody>
          <a:bodyPr>
            <a:normAutofit/>
          </a:bodyPr>
          <a:lstStyle/>
          <a:p>
            <a:pPr lvl="0"/>
            <a:r>
              <a:rPr lang="tr-TR" dirty="0"/>
              <a:t>kıymetli hocalarımızın bizlere olumlu ve motive edici </a:t>
            </a:r>
            <a:r>
              <a:rPr lang="tr-TR" dirty="0" smtClean="0"/>
              <a:t>yaklaşımları (1)</a:t>
            </a:r>
          </a:p>
          <a:p>
            <a:pPr lvl="0"/>
            <a:r>
              <a:rPr lang="tr-TR" dirty="0"/>
              <a:t>Sınavın zorluk derecesi orta seviyedeydi</a:t>
            </a:r>
            <a:r>
              <a:rPr lang="tr-TR" dirty="0" smtClean="0"/>
              <a:t>.(1)</a:t>
            </a:r>
          </a:p>
          <a:p>
            <a:pPr lvl="0"/>
            <a:r>
              <a:rPr lang="tr-TR" sz="2800" dirty="0" smtClean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Çalışmak için yeterli </a:t>
            </a:r>
            <a:r>
              <a:rPr lang="tr-TR" sz="2800" smtClean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zaman vardı (5)</a:t>
            </a:r>
            <a:endParaRPr lang="tr-TR" sz="28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176386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KURULLA İLGİLİ ÖĞRENCİLERİN OLUMSUZ GÖRÜŞLERİ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09600" y="1417638"/>
            <a:ext cx="10972800" cy="470852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tr-TR" sz="3600" dirty="0" smtClean="0"/>
          </a:p>
          <a:p>
            <a:r>
              <a:rPr lang="tr-TR" dirty="0" smtClean="0"/>
              <a:t>Yoğundu. Ders çalışmak için zaman azdı (7)</a:t>
            </a:r>
          </a:p>
          <a:p>
            <a:r>
              <a:rPr lang="tr-TR" dirty="0"/>
              <a:t>B</a:t>
            </a:r>
            <a:r>
              <a:rPr lang="tr-TR" dirty="0" smtClean="0"/>
              <a:t>u </a:t>
            </a:r>
            <a:r>
              <a:rPr lang="tr-TR" dirty="0"/>
              <a:t>sene </a:t>
            </a:r>
            <a:r>
              <a:rPr lang="tr-TR" dirty="0" smtClean="0"/>
              <a:t> </a:t>
            </a:r>
            <a:r>
              <a:rPr lang="tr-TR" dirty="0"/>
              <a:t>bazı hocalar programdaki ders saatine uymadı ve bu bizlere zamanında </a:t>
            </a:r>
            <a:r>
              <a:rPr lang="tr-TR" dirty="0" smtClean="0"/>
              <a:t>bildirilmedi. Yine </a:t>
            </a:r>
            <a:r>
              <a:rPr lang="tr-TR" dirty="0"/>
              <a:t>sınav sonuçları olması gerekenden hep geç </a:t>
            </a:r>
            <a:r>
              <a:rPr lang="tr-TR" dirty="0" smtClean="0"/>
              <a:t>açıklandı. Oldukça </a:t>
            </a:r>
            <a:r>
              <a:rPr lang="tr-TR" dirty="0"/>
              <a:t>sıkışık takvim olması. Çok fazla ders ertelendi ve duyurulması genelde geç </a:t>
            </a:r>
            <a:r>
              <a:rPr lang="tr-TR" dirty="0" smtClean="0"/>
              <a:t>oluyordu (4)</a:t>
            </a:r>
          </a:p>
          <a:p>
            <a:pPr lvl="0"/>
            <a:endParaRPr lang="tr-TR" sz="2800" dirty="0" smtClean="0"/>
          </a:p>
          <a:p>
            <a:pPr marL="0" indent="0">
              <a:buNone/>
            </a:pPr>
            <a:endParaRPr lang="tr-TR" sz="2800" dirty="0"/>
          </a:p>
          <a:p>
            <a:endParaRPr lang="tr-TR" dirty="0"/>
          </a:p>
          <a:p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550881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İçerik Yer Tutucusu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95870" y="336884"/>
            <a:ext cx="11238404" cy="59676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445346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KURULLA İLGİLİ ÖĞRENCİLERİN OLUMSUZ GÖRÜŞLERİ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725214" y="2136228"/>
            <a:ext cx="10972800" cy="4525963"/>
          </a:xfrm>
        </p:spPr>
        <p:txBody>
          <a:bodyPr/>
          <a:lstStyle/>
          <a:p>
            <a:r>
              <a:rPr lang="tr-TR" dirty="0"/>
              <a:t>Sınavlar çok geç açıklandı takvim çok </a:t>
            </a:r>
            <a:r>
              <a:rPr lang="tr-TR" dirty="0" smtClean="0"/>
              <a:t>sıkışıktı (2)</a:t>
            </a:r>
          </a:p>
          <a:p>
            <a:r>
              <a:rPr lang="tr-TR" dirty="0"/>
              <a:t>Okulumuzda bu sene boyunca park sorunu </a:t>
            </a:r>
            <a:r>
              <a:rPr lang="tr-TR" dirty="0" smtClean="0"/>
              <a:t>vardı (1)</a:t>
            </a:r>
          </a:p>
          <a:p>
            <a:r>
              <a:rPr lang="tr-TR" dirty="0"/>
              <a:t>F</a:t>
            </a:r>
            <a:r>
              <a:rPr lang="tr-TR" dirty="0" smtClean="0"/>
              <a:t>akülte </a:t>
            </a:r>
            <a:r>
              <a:rPr lang="tr-TR" dirty="0"/>
              <a:t>kütüphanesi </a:t>
            </a:r>
            <a:r>
              <a:rPr lang="tr-TR" dirty="0" smtClean="0"/>
              <a:t>yetersiz</a:t>
            </a:r>
          </a:p>
          <a:p>
            <a:r>
              <a:rPr lang="tr-TR" dirty="0" smtClean="0"/>
              <a:t> </a:t>
            </a:r>
            <a:r>
              <a:rPr lang="tr-TR" dirty="0"/>
              <a:t>S</a:t>
            </a:r>
            <a:r>
              <a:rPr lang="tr-TR" dirty="0" smtClean="0"/>
              <a:t>ınıflarda </a:t>
            </a:r>
            <a:r>
              <a:rPr lang="tr-TR" dirty="0"/>
              <a:t>internet </a:t>
            </a:r>
            <a:r>
              <a:rPr lang="tr-TR" dirty="0" err="1"/>
              <a:t>cekmiyor</a:t>
            </a:r>
            <a:r>
              <a:rPr lang="tr-TR" dirty="0"/>
              <a:t> öğrencilerin tabletlerle dersi takip ettiği yadsınamaz bir gerçek </a:t>
            </a:r>
            <a:endParaRPr lang="tr-TR" sz="3600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1036693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KURULLA İLGİLİ ÖĞRENCİLERİN OLUMSUZ GÖRÜŞLERİ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09600" y="1417638"/>
            <a:ext cx="10972800" cy="4708525"/>
          </a:xfrm>
        </p:spPr>
        <p:txBody>
          <a:bodyPr>
            <a:normAutofit/>
          </a:bodyPr>
          <a:lstStyle/>
          <a:p>
            <a:r>
              <a:rPr lang="tr-TR" dirty="0" smtClean="0"/>
              <a:t>Bunaldım(2)</a:t>
            </a:r>
          </a:p>
          <a:p>
            <a:r>
              <a:rPr lang="tr-TR" dirty="0" smtClean="0"/>
              <a:t>Bazı hocaların sunum teknikleri konusunda yetersizlikleri var (3)</a:t>
            </a:r>
          </a:p>
          <a:p>
            <a:r>
              <a:rPr lang="tr-TR" dirty="0" smtClean="0"/>
              <a:t>Amfilerde ses düzeni oldukça sıkıntılı (3)</a:t>
            </a:r>
          </a:p>
        </p:txBody>
      </p:sp>
    </p:spTree>
    <p:extLst>
      <p:ext uri="{BB962C8B-B14F-4D97-AF65-F5344CB8AC3E}">
        <p14:creationId xmlns:p14="http://schemas.microsoft.com/office/powerpoint/2010/main" val="125985506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KURULLA İLGİLİ ÖĞRENCİLERİN OLUMSUZ GÖRÜŞLERİ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09600" y="1973766"/>
            <a:ext cx="10972800" cy="4152398"/>
          </a:xfrm>
        </p:spPr>
        <p:txBody>
          <a:bodyPr>
            <a:normAutofit/>
          </a:bodyPr>
          <a:lstStyle/>
          <a:p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174367188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b="1" dirty="0" smtClean="0"/>
              <a:t>TEŞEKKÜRLER</a:t>
            </a: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5198085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sz="3600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SINAV VERİLERİ</a:t>
            </a:r>
            <a:endParaRPr lang="tr-TR" dirty="0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8422892"/>
              </p:ext>
            </p:extLst>
          </p:nvPr>
        </p:nvGraphicFramePr>
        <p:xfrm>
          <a:off x="838200" y="2047462"/>
          <a:ext cx="10750826" cy="3120888"/>
        </p:xfrm>
        <a:graphic>
          <a:graphicData uri="http://schemas.openxmlformats.org/drawingml/2006/table">
            <a:tbl>
              <a:tblPr bandRow="1"/>
              <a:tblGrid>
                <a:gridCol w="7113104">
                  <a:extLst>
                    <a:ext uri="{9D8B030D-6E8A-4147-A177-3AD203B41FA5}">
                      <a16:colId xmlns:a16="http://schemas.microsoft.com/office/drawing/2014/main" val="3652040881"/>
                    </a:ext>
                  </a:extLst>
                </a:gridCol>
                <a:gridCol w="3637722">
                  <a:extLst>
                    <a:ext uri="{9D8B030D-6E8A-4147-A177-3AD203B41FA5}">
                      <a16:colId xmlns:a16="http://schemas.microsoft.com/office/drawing/2014/main" val="1996503500"/>
                    </a:ext>
                  </a:extLst>
                </a:gridCol>
              </a:tblGrid>
              <a:tr h="7802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800" dirty="0">
                          <a:solidFill>
                            <a:srgbClr val="000000"/>
                          </a:solidFill>
                          <a:effectLst/>
                          <a:latin typeface="Arial TUR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Sınava Giren Öğrenci Sayısı</a:t>
                      </a:r>
                      <a:endParaRPr lang="tr-TR" sz="28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BF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800" dirty="0" smtClean="0">
                          <a:solidFill>
                            <a:srgbClr val="000000"/>
                          </a:solidFill>
                          <a:effectLst/>
                          <a:latin typeface="Arial TUR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209</a:t>
                      </a:r>
                      <a:endParaRPr lang="tr-TR" sz="28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BF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432820"/>
                  </a:ext>
                </a:extLst>
              </a:tr>
              <a:tr h="7802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800">
                          <a:solidFill>
                            <a:srgbClr val="000000"/>
                          </a:solidFill>
                          <a:effectLst/>
                          <a:latin typeface="Arial TUR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Sınava Girmeyen Öğrenci Sayısı</a:t>
                      </a:r>
                      <a:endParaRPr lang="tr-TR" sz="28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800" dirty="0">
                          <a:solidFill>
                            <a:srgbClr val="000000"/>
                          </a:solidFill>
                          <a:effectLst/>
                          <a:latin typeface="Arial TUR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tr-TR" sz="28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5626756"/>
                  </a:ext>
                </a:extLst>
              </a:tr>
              <a:tr h="7802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800">
                          <a:solidFill>
                            <a:srgbClr val="000000"/>
                          </a:solidFill>
                          <a:effectLst/>
                          <a:latin typeface="Arial TUR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Toplam Soru Sayısı</a:t>
                      </a:r>
                      <a:endParaRPr lang="tr-TR" sz="28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BF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800" dirty="0" smtClean="0">
                          <a:solidFill>
                            <a:srgbClr val="000000"/>
                          </a:solidFill>
                          <a:effectLst/>
                          <a:latin typeface="Arial TUR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 (0p</a:t>
                      </a:r>
                      <a:r>
                        <a:rPr lang="tr-TR" sz="2800" dirty="0">
                          <a:solidFill>
                            <a:srgbClr val="000000"/>
                          </a:solidFill>
                          <a:effectLst/>
                          <a:latin typeface="Arial TUR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tr-TR" sz="28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BF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7604236"/>
                  </a:ext>
                </a:extLst>
              </a:tr>
              <a:tr h="7802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800">
                          <a:solidFill>
                            <a:srgbClr val="000000"/>
                          </a:solidFill>
                          <a:effectLst/>
                          <a:latin typeface="Arial TUR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İptal Edilen Soru (Toplam)</a:t>
                      </a:r>
                      <a:endParaRPr lang="tr-TR" sz="28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800" dirty="0">
                          <a:solidFill>
                            <a:srgbClr val="000000"/>
                          </a:solidFill>
                          <a:effectLst/>
                          <a:latin typeface="Arial TUR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tr-TR" sz="28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09066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757915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İçerik Yer Tutucusu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02749912"/>
              </p:ext>
            </p:extLst>
          </p:nvPr>
        </p:nvGraphicFramePr>
        <p:xfrm>
          <a:off x="497303" y="465218"/>
          <a:ext cx="11325728" cy="624038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397718">
                  <a:extLst>
                    <a:ext uri="{9D8B030D-6E8A-4147-A177-3AD203B41FA5}">
                      <a16:colId xmlns:a16="http://schemas.microsoft.com/office/drawing/2014/main" val="2022287220"/>
                    </a:ext>
                  </a:extLst>
                </a:gridCol>
                <a:gridCol w="2265146">
                  <a:extLst>
                    <a:ext uri="{9D8B030D-6E8A-4147-A177-3AD203B41FA5}">
                      <a16:colId xmlns:a16="http://schemas.microsoft.com/office/drawing/2014/main" val="2798453386"/>
                    </a:ext>
                  </a:extLst>
                </a:gridCol>
                <a:gridCol w="2265146">
                  <a:extLst>
                    <a:ext uri="{9D8B030D-6E8A-4147-A177-3AD203B41FA5}">
                      <a16:colId xmlns:a16="http://schemas.microsoft.com/office/drawing/2014/main" val="1243981362"/>
                    </a:ext>
                  </a:extLst>
                </a:gridCol>
                <a:gridCol w="3397718">
                  <a:extLst>
                    <a:ext uri="{9D8B030D-6E8A-4147-A177-3AD203B41FA5}">
                      <a16:colId xmlns:a16="http://schemas.microsoft.com/office/drawing/2014/main" val="716639689"/>
                    </a:ext>
                  </a:extLst>
                </a:gridCol>
              </a:tblGrid>
              <a:tr h="342632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tr-TR" sz="2000" b="1" u="none" strike="noStrike" dirty="0">
                          <a:effectLst/>
                        </a:rPr>
                        <a:t>SINAV SORULARININ DAĞILIMI</a:t>
                      </a:r>
                      <a:endParaRPr lang="tr-TR" sz="2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74382109"/>
                  </a:ext>
                </a:extLst>
              </a:tr>
              <a:tr h="342632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b="1" u="none" strike="noStrike" dirty="0">
                          <a:effectLst/>
                        </a:rPr>
                        <a:t>DERSLER</a:t>
                      </a:r>
                      <a:endParaRPr lang="tr-TR" sz="2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b="1" u="none" strike="noStrike" dirty="0">
                          <a:effectLst/>
                        </a:rPr>
                        <a:t>TEORİK PUAN</a:t>
                      </a:r>
                      <a:endParaRPr lang="tr-TR" sz="2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b="1" u="none" strike="noStrike" dirty="0">
                          <a:effectLst/>
                        </a:rPr>
                        <a:t>PRATİK PUAN</a:t>
                      </a:r>
                      <a:endParaRPr lang="tr-TR" sz="2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b="1" u="none" strike="noStrike" dirty="0">
                          <a:effectLst/>
                        </a:rPr>
                        <a:t>TEORİK + PRATİK PUAN</a:t>
                      </a:r>
                      <a:endParaRPr lang="tr-TR" sz="2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0860505"/>
                  </a:ext>
                </a:extLst>
              </a:tr>
              <a:tr h="640327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b="1" u="none" strike="noStrike" dirty="0">
                          <a:effectLst/>
                        </a:rPr>
                        <a:t>Deri ve Zührevi Hastalıkları (1-4)</a:t>
                      </a:r>
                      <a:endParaRPr lang="tr-TR" sz="2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u="none" strike="noStrike">
                          <a:effectLst/>
                        </a:rPr>
                        <a:t>4</a:t>
                      </a:r>
                      <a:endParaRPr lang="tr-TR" sz="20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u="none" strike="noStrike">
                          <a:effectLst/>
                        </a:rPr>
                        <a:t> </a:t>
                      </a:r>
                      <a:endParaRPr lang="tr-TR" sz="20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u="none" strike="noStrike" dirty="0">
                          <a:effectLst/>
                        </a:rPr>
                        <a:t>4</a:t>
                      </a:r>
                      <a:endParaRPr lang="tr-TR" sz="2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733931955"/>
                  </a:ext>
                </a:extLst>
              </a:tr>
              <a:tr h="640327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b="1" u="none" strike="noStrike" dirty="0">
                          <a:effectLst/>
                        </a:rPr>
                        <a:t>Ortopedi ve Travmatoloji (5-8)</a:t>
                      </a:r>
                      <a:endParaRPr lang="tr-TR" sz="2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u="none" strike="noStrike" dirty="0">
                          <a:effectLst/>
                        </a:rPr>
                        <a:t>4</a:t>
                      </a:r>
                      <a:endParaRPr lang="tr-TR" sz="2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u="none" strike="noStrike">
                          <a:effectLst/>
                        </a:rPr>
                        <a:t> </a:t>
                      </a:r>
                      <a:endParaRPr lang="tr-TR" sz="20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u="none" strike="noStrike">
                          <a:effectLst/>
                        </a:rPr>
                        <a:t>4</a:t>
                      </a:r>
                      <a:endParaRPr lang="tr-TR" sz="20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299433170"/>
                  </a:ext>
                </a:extLst>
              </a:tr>
              <a:tr h="342632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b="1" u="none" strike="noStrike" dirty="0">
                          <a:effectLst/>
                        </a:rPr>
                        <a:t>Tıbbi Farmakoloji (9-17)</a:t>
                      </a:r>
                      <a:endParaRPr lang="tr-TR" sz="2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u="none" strike="noStrike">
                          <a:effectLst/>
                        </a:rPr>
                        <a:t>9</a:t>
                      </a:r>
                      <a:endParaRPr lang="tr-TR" sz="20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u="none" strike="noStrike">
                          <a:effectLst/>
                        </a:rPr>
                        <a:t> </a:t>
                      </a:r>
                      <a:endParaRPr lang="tr-TR" sz="20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u="none" strike="noStrike" dirty="0">
                          <a:effectLst/>
                        </a:rPr>
                        <a:t>9</a:t>
                      </a:r>
                      <a:endParaRPr lang="tr-TR" sz="2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636563553"/>
                  </a:ext>
                </a:extLst>
              </a:tr>
              <a:tr h="342632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b="1" u="none" strike="noStrike" dirty="0">
                          <a:effectLst/>
                        </a:rPr>
                        <a:t>Radyoloji (18-19)</a:t>
                      </a:r>
                      <a:endParaRPr lang="tr-TR" sz="2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u="none" strike="noStrike">
                          <a:effectLst/>
                        </a:rPr>
                        <a:t>2</a:t>
                      </a:r>
                      <a:endParaRPr lang="tr-TR" sz="20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u="none" strike="noStrike">
                          <a:effectLst/>
                        </a:rPr>
                        <a:t> </a:t>
                      </a:r>
                      <a:endParaRPr lang="tr-TR" sz="20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u="none" strike="noStrike" dirty="0">
                          <a:effectLst/>
                        </a:rPr>
                        <a:t>2</a:t>
                      </a:r>
                      <a:endParaRPr lang="tr-TR" sz="2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871283721"/>
                  </a:ext>
                </a:extLst>
              </a:tr>
              <a:tr h="640327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b="1" u="none" strike="noStrike" dirty="0">
                          <a:effectLst/>
                        </a:rPr>
                        <a:t>Çocuk Sağlığı ve Hastalıkları (20-25)</a:t>
                      </a:r>
                      <a:endParaRPr lang="tr-TR" sz="2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u="none" strike="noStrike">
                          <a:effectLst/>
                        </a:rPr>
                        <a:t>6</a:t>
                      </a:r>
                      <a:endParaRPr lang="tr-TR" sz="20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u="none" strike="noStrike">
                          <a:effectLst/>
                        </a:rPr>
                        <a:t> </a:t>
                      </a:r>
                      <a:endParaRPr lang="tr-TR" sz="20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u="none" strike="noStrike" dirty="0">
                          <a:effectLst/>
                        </a:rPr>
                        <a:t>6</a:t>
                      </a:r>
                      <a:endParaRPr lang="tr-TR" sz="2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933847308"/>
                  </a:ext>
                </a:extLst>
              </a:tr>
              <a:tr h="640327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b="1" u="none" strike="noStrike" dirty="0">
                          <a:effectLst/>
                        </a:rPr>
                        <a:t>Plastik Rekonstrüksiyon ve Estetik Cerrahi (26-28)</a:t>
                      </a:r>
                      <a:endParaRPr lang="tr-TR" sz="2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u="none" strike="noStrike">
                          <a:effectLst/>
                        </a:rPr>
                        <a:t>3</a:t>
                      </a:r>
                      <a:endParaRPr lang="tr-TR" sz="20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u="none" strike="noStrike">
                          <a:effectLst/>
                        </a:rPr>
                        <a:t> </a:t>
                      </a:r>
                      <a:endParaRPr lang="tr-TR" sz="20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u="none" strike="noStrike" dirty="0">
                          <a:effectLst/>
                        </a:rPr>
                        <a:t>3</a:t>
                      </a:r>
                      <a:endParaRPr lang="tr-TR" sz="2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808789758"/>
                  </a:ext>
                </a:extLst>
              </a:tr>
              <a:tr h="640327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b="1" u="none" strike="noStrike" dirty="0">
                          <a:effectLst/>
                        </a:rPr>
                        <a:t>Nükleer Tıp + Enfeksiyon Hastalıkları (29-30)</a:t>
                      </a:r>
                      <a:endParaRPr lang="tr-TR" sz="2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u="none" strike="noStrike">
                          <a:effectLst/>
                        </a:rPr>
                        <a:t>2</a:t>
                      </a:r>
                      <a:endParaRPr lang="tr-TR" sz="20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u="none" strike="noStrike">
                          <a:effectLst/>
                        </a:rPr>
                        <a:t> </a:t>
                      </a:r>
                      <a:endParaRPr lang="tr-TR" sz="20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u="none" strike="noStrike" dirty="0">
                          <a:effectLst/>
                        </a:rPr>
                        <a:t>2</a:t>
                      </a:r>
                      <a:endParaRPr lang="tr-TR" sz="2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309329108"/>
                  </a:ext>
                </a:extLst>
              </a:tr>
              <a:tr h="640327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000" b="1" u="none" strike="noStrike" dirty="0">
                          <a:effectLst/>
                        </a:rPr>
                        <a:t>Fiziksel Tıp ve Rehabilitasyon (31-43)</a:t>
                      </a:r>
                      <a:endParaRPr lang="es-ES" sz="2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u="none" strike="noStrike">
                          <a:effectLst/>
                        </a:rPr>
                        <a:t>13</a:t>
                      </a:r>
                      <a:endParaRPr lang="tr-TR" sz="20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u="none" strike="noStrike">
                          <a:effectLst/>
                        </a:rPr>
                        <a:t> </a:t>
                      </a:r>
                      <a:endParaRPr lang="tr-TR" sz="20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u="none" strike="noStrike" dirty="0">
                          <a:effectLst/>
                        </a:rPr>
                        <a:t>13</a:t>
                      </a:r>
                      <a:endParaRPr lang="tr-TR" sz="2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025432457"/>
                  </a:ext>
                </a:extLst>
              </a:tr>
              <a:tr h="342632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b="1" u="none" strike="noStrike" dirty="0">
                          <a:effectLst/>
                        </a:rPr>
                        <a:t>Tıbbi Patoloji (44-80)</a:t>
                      </a:r>
                      <a:endParaRPr lang="tr-TR" sz="2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u="none" strike="noStrike">
                          <a:effectLst/>
                        </a:rPr>
                        <a:t>37</a:t>
                      </a:r>
                      <a:endParaRPr lang="tr-TR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u="none" strike="noStrike">
                          <a:effectLst/>
                        </a:rPr>
                        <a:t> </a:t>
                      </a:r>
                      <a:endParaRPr lang="tr-TR" sz="20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u="none" strike="noStrike" dirty="0">
                          <a:effectLst/>
                        </a:rPr>
                        <a:t>37</a:t>
                      </a:r>
                      <a:endParaRPr lang="tr-TR" sz="2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316168403"/>
                  </a:ext>
                </a:extLst>
              </a:tr>
              <a:tr h="342632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b="1" u="none" strike="noStrike" dirty="0">
                          <a:effectLst/>
                        </a:rPr>
                        <a:t>İç Hastalıkları (81-100)</a:t>
                      </a:r>
                      <a:endParaRPr lang="tr-TR" sz="2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u="none" strike="noStrike">
                          <a:effectLst/>
                        </a:rPr>
                        <a:t>20</a:t>
                      </a:r>
                      <a:endParaRPr lang="tr-TR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u="none" strike="noStrike" dirty="0">
                          <a:effectLst/>
                        </a:rPr>
                        <a:t> </a:t>
                      </a:r>
                      <a:endParaRPr lang="tr-TR" sz="2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u="none" strike="noStrike" dirty="0">
                          <a:effectLst/>
                        </a:rPr>
                        <a:t>20</a:t>
                      </a:r>
                      <a:endParaRPr lang="tr-TR" sz="2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048290384"/>
                  </a:ext>
                </a:extLst>
              </a:tr>
              <a:tr h="342632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b="1" u="none" strike="noStrike" dirty="0">
                          <a:effectLst/>
                        </a:rPr>
                        <a:t>Toplam</a:t>
                      </a:r>
                      <a:endParaRPr lang="tr-TR" sz="2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u="none" strike="noStrike">
                          <a:effectLst/>
                        </a:rPr>
                        <a:t>100</a:t>
                      </a:r>
                      <a:endParaRPr lang="tr-TR" sz="20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u="none" strike="noStrike">
                          <a:effectLst/>
                        </a:rPr>
                        <a:t> </a:t>
                      </a:r>
                      <a:endParaRPr lang="tr-TR" sz="20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u="none" strike="noStrike" dirty="0">
                          <a:effectLst/>
                        </a:rPr>
                        <a:t>100</a:t>
                      </a:r>
                      <a:endParaRPr lang="tr-TR" sz="2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6885922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76608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20280" y="320842"/>
            <a:ext cx="10994203" cy="62082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21545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0740341"/>
              </p:ext>
            </p:extLst>
          </p:nvPr>
        </p:nvGraphicFramePr>
        <p:xfrm>
          <a:off x="428296" y="365126"/>
          <a:ext cx="11266399" cy="6145177"/>
        </p:xfrm>
        <a:graphic>
          <a:graphicData uri="http://schemas.openxmlformats.org/drawingml/2006/table">
            <a:tbl>
              <a:tblPr firstRow="1" bandRow="1"/>
              <a:tblGrid>
                <a:gridCol w="4575073">
                  <a:extLst>
                    <a:ext uri="{9D8B030D-6E8A-4147-A177-3AD203B41FA5}">
                      <a16:colId xmlns:a16="http://schemas.microsoft.com/office/drawing/2014/main" val="455381063"/>
                    </a:ext>
                  </a:extLst>
                </a:gridCol>
                <a:gridCol w="2999715">
                  <a:extLst>
                    <a:ext uri="{9D8B030D-6E8A-4147-A177-3AD203B41FA5}">
                      <a16:colId xmlns:a16="http://schemas.microsoft.com/office/drawing/2014/main" val="3715280805"/>
                    </a:ext>
                  </a:extLst>
                </a:gridCol>
                <a:gridCol w="3691611">
                  <a:extLst>
                    <a:ext uri="{9D8B030D-6E8A-4147-A177-3AD203B41FA5}">
                      <a16:colId xmlns:a16="http://schemas.microsoft.com/office/drawing/2014/main" val="3243387902"/>
                    </a:ext>
                  </a:extLst>
                </a:gridCol>
              </a:tblGrid>
              <a:tr h="1171376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DÖNEM İÇİ KURULLARDA BAŞARI DURUMU GENEL ORTALAMA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1849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PUAN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(2022-2023)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1849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PUAN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(2023-2024)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184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7162629"/>
                  </a:ext>
                </a:extLst>
              </a:tr>
              <a:tr h="489308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VII. KURUL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u="sng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82,98</a:t>
                      </a:r>
                      <a:endParaRPr lang="tr-TR" sz="2400" u="sng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3492" marR="83492" marT="41746" marB="41746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69,72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8912205"/>
                  </a:ext>
                </a:extLst>
              </a:tr>
              <a:tr h="489308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VI. KURUL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u="none" dirty="0" smtClean="0">
                          <a:effectLst/>
                        </a:rPr>
                        <a:t>83,73</a:t>
                      </a:r>
                      <a:endParaRPr lang="tr-TR" sz="1800" u="none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3492" marR="83492" marT="41746" marB="41746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71,53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132201"/>
                  </a:ext>
                </a:extLst>
              </a:tr>
              <a:tr h="489308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V.</a:t>
                      </a:r>
                      <a:r>
                        <a:rPr lang="tr-TR" sz="24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KURUL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86,49</a:t>
                      </a:r>
                      <a:endParaRPr lang="tr-T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3492" marR="83492" marT="41746" marB="41746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57,31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3217251"/>
                  </a:ext>
                </a:extLst>
              </a:tr>
              <a:tr h="489308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IV. KURUL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dirty="0" smtClean="0">
                          <a:effectLst/>
                        </a:rPr>
                        <a:t>66,07</a:t>
                      </a:r>
                      <a:endParaRPr lang="tr-T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3492" marR="83492" marT="41746" marB="41746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u="none" strike="noStrike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r>
                        <a:rPr lang="tr-TR" sz="2400" u="none" strike="noStrike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68,34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8909520"/>
                  </a:ext>
                </a:extLst>
              </a:tr>
              <a:tr h="409726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III. KURUL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dirty="0" smtClean="0">
                          <a:effectLst/>
                        </a:rPr>
                        <a:t>69,61</a:t>
                      </a:r>
                      <a:endParaRPr lang="tr-T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3492" marR="83492" marT="41746" marB="41746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r>
                        <a:rPr lang="tr-TR" sz="24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58,75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F1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3903595"/>
                  </a:ext>
                </a:extLst>
              </a:tr>
              <a:tr h="489308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II. KURUL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67,45</a:t>
                      </a:r>
                      <a:endParaRPr lang="tr-T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3492" marR="83492" marT="41746" marB="41746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63,27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8594986"/>
                  </a:ext>
                </a:extLst>
              </a:tr>
              <a:tr h="489308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I. KURUL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70,71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3492" marR="83492" marT="41746" marB="41746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68,50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F1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5712574"/>
                  </a:ext>
                </a:extLst>
              </a:tr>
              <a:tr h="1389353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GENEL ORTALAMA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1849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2000" b="1" kern="120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75,29</a:t>
                      </a:r>
                      <a:endParaRPr lang="tr-TR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1849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65.34</a:t>
                      </a:r>
                      <a:endParaRPr lang="tr-TR" sz="2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184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87364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72675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701565" y="81345"/>
            <a:ext cx="10515600" cy="486213"/>
          </a:xfrm>
        </p:spPr>
        <p:txBody>
          <a:bodyPr>
            <a:noAutofit/>
          </a:bodyPr>
          <a:lstStyle/>
          <a:p>
            <a:r>
              <a:rPr lang="tr-TR" sz="3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PUANLAMA</a:t>
            </a:r>
            <a:endParaRPr lang="tr-TR" sz="3600" dirty="0"/>
          </a:p>
        </p:txBody>
      </p:sp>
      <p:graphicFrame>
        <p:nvGraphicFramePr>
          <p:cNvPr id="5" name="İçerik Yer Tutucusu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6362036"/>
              </p:ext>
            </p:extLst>
          </p:nvPr>
        </p:nvGraphicFramePr>
        <p:xfrm>
          <a:off x="930442" y="567561"/>
          <a:ext cx="10924674" cy="596335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60668">
                  <a:extLst>
                    <a:ext uri="{9D8B030D-6E8A-4147-A177-3AD203B41FA5}">
                      <a16:colId xmlns:a16="http://schemas.microsoft.com/office/drawing/2014/main" val="627368045"/>
                    </a:ext>
                  </a:extLst>
                </a:gridCol>
                <a:gridCol w="1560668">
                  <a:extLst>
                    <a:ext uri="{9D8B030D-6E8A-4147-A177-3AD203B41FA5}">
                      <a16:colId xmlns:a16="http://schemas.microsoft.com/office/drawing/2014/main" val="3799084588"/>
                    </a:ext>
                  </a:extLst>
                </a:gridCol>
                <a:gridCol w="1560668">
                  <a:extLst>
                    <a:ext uri="{9D8B030D-6E8A-4147-A177-3AD203B41FA5}">
                      <a16:colId xmlns:a16="http://schemas.microsoft.com/office/drawing/2014/main" val="2091858609"/>
                    </a:ext>
                  </a:extLst>
                </a:gridCol>
                <a:gridCol w="1560668">
                  <a:extLst>
                    <a:ext uri="{9D8B030D-6E8A-4147-A177-3AD203B41FA5}">
                      <a16:colId xmlns:a16="http://schemas.microsoft.com/office/drawing/2014/main" val="1480681956"/>
                    </a:ext>
                  </a:extLst>
                </a:gridCol>
                <a:gridCol w="1560668">
                  <a:extLst>
                    <a:ext uri="{9D8B030D-6E8A-4147-A177-3AD203B41FA5}">
                      <a16:colId xmlns:a16="http://schemas.microsoft.com/office/drawing/2014/main" val="3272370162"/>
                    </a:ext>
                  </a:extLst>
                </a:gridCol>
                <a:gridCol w="1560668">
                  <a:extLst>
                    <a:ext uri="{9D8B030D-6E8A-4147-A177-3AD203B41FA5}">
                      <a16:colId xmlns:a16="http://schemas.microsoft.com/office/drawing/2014/main" val="1247135078"/>
                    </a:ext>
                  </a:extLst>
                </a:gridCol>
                <a:gridCol w="780333">
                  <a:extLst>
                    <a:ext uri="{9D8B030D-6E8A-4147-A177-3AD203B41FA5}">
                      <a16:colId xmlns:a16="http://schemas.microsoft.com/office/drawing/2014/main" val="1635980181"/>
                    </a:ext>
                  </a:extLst>
                </a:gridCol>
                <a:gridCol w="780333">
                  <a:extLst>
                    <a:ext uri="{9D8B030D-6E8A-4147-A177-3AD203B41FA5}">
                      <a16:colId xmlns:a16="http://schemas.microsoft.com/office/drawing/2014/main" val="794791691"/>
                    </a:ext>
                  </a:extLst>
                </a:gridCol>
              </a:tblGrid>
              <a:tr h="534290">
                <a:tc gridSpan="8">
                  <a:txBody>
                    <a:bodyPr/>
                    <a:lstStyle/>
                    <a:p>
                      <a:pPr algn="ctr" fontAlgn="ctr"/>
                      <a:r>
                        <a:rPr lang="tr-TR" sz="2400" b="1" u="none" strike="noStrike" dirty="0">
                          <a:effectLst/>
                        </a:rPr>
                        <a:t>PUANLAMA BARAJLI</a:t>
                      </a:r>
                      <a:endParaRPr lang="tr-TR" sz="24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194365"/>
                  </a:ext>
                </a:extLst>
              </a:tr>
              <a:tr h="1062141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b="1" u="none" strike="noStrike" dirty="0">
                          <a:effectLst/>
                        </a:rPr>
                        <a:t>Barajlı Nota Göre Dağılım</a:t>
                      </a:r>
                      <a:endParaRPr lang="tr-TR" sz="24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b="1" u="none" strike="noStrike" dirty="0">
                          <a:effectLst/>
                        </a:rPr>
                        <a:t>Toplam Not</a:t>
                      </a:r>
                      <a:endParaRPr lang="tr-TR" sz="24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b="1" u="none" strike="noStrike" dirty="0">
                          <a:effectLst/>
                        </a:rPr>
                        <a:t>Teorik Not</a:t>
                      </a:r>
                      <a:endParaRPr lang="tr-TR" sz="24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b="1" u="none" strike="noStrike" dirty="0">
                          <a:effectLst/>
                        </a:rPr>
                        <a:t>Pratik Not</a:t>
                      </a:r>
                      <a:endParaRPr lang="tr-TR" sz="24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b="1" u="none" strike="noStrike" dirty="0">
                          <a:effectLst/>
                        </a:rPr>
                        <a:t>Tıbbi Beceri (Pratik) Pratik</a:t>
                      </a:r>
                      <a:endParaRPr lang="tr-TR" sz="24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u="none" strike="noStrike" dirty="0">
                          <a:effectLst/>
                        </a:rPr>
                        <a:t> </a:t>
                      </a:r>
                      <a:endParaRPr lang="tr-TR" sz="24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 </a:t>
                      </a:r>
                      <a:endParaRPr lang="tr-TR" sz="8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80556073"/>
                  </a:ext>
                </a:extLst>
              </a:tr>
              <a:tr h="1062141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b="1" u="none" strike="noStrike" dirty="0">
                          <a:effectLst/>
                        </a:rPr>
                        <a:t>Sınav Puanlaması:</a:t>
                      </a:r>
                      <a:endParaRPr lang="tr-TR" sz="24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u="none" strike="noStrike" dirty="0">
                          <a:effectLst/>
                        </a:rPr>
                        <a:t>100</a:t>
                      </a:r>
                      <a:endParaRPr lang="tr-TR" sz="2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u="none" strike="noStrike">
                          <a:effectLst/>
                        </a:rPr>
                        <a:t>100</a:t>
                      </a:r>
                      <a:endParaRPr lang="tr-TR" sz="2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u="none" strike="noStrike">
                          <a:effectLst/>
                        </a:rPr>
                        <a:t>0</a:t>
                      </a:r>
                      <a:endParaRPr lang="tr-TR" sz="2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u="none" strike="noStrike" dirty="0">
                          <a:effectLst/>
                        </a:rPr>
                        <a:t> </a:t>
                      </a:r>
                      <a:endParaRPr lang="tr-TR" sz="2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u="none" strike="noStrike" dirty="0">
                          <a:effectLst/>
                        </a:rPr>
                        <a:t> </a:t>
                      </a:r>
                      <a:endParaRPr lang="tr-TR" sz="2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 </a:t>
                      </a:r>
                      <a:endParaRPr lang="tr-TR" sz="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 </a:t>
                      </a:r>
                      <a:endParaRPr lang="tr-TR" sz="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103651797"/>
                  </a:ext>
                </a:extLst>
              </a:tr>
              <a:tr h="708094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b="1" u="none" strike="noStrike" dirty="0">
                          <a:effectLst/>
                        </a:rPr>
                        <a:t>En Yüksek Not:</a:t>
                      </a:r>
                      <a:endParaRPr lang="tr-TR" sz="24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u="none" strike="noStrike" dirty="0">
                          <a:effectLst/>
                        </a:rPr>
                        <a:t>94    1 KİŞİ</a:t>
                      </a:r>
                      <a:endParaRPr lang="tr-TR" sz="2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u="none" strike="noStrike">
                          <a:effectLst/>
                        </a:rPr>
                        <a:t>94    1 KİŞİ</a:t>
                      </a:r>
                      <a:endParaRPr lang="tr-TR" sz="2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u="none" strike="noStrike">
                          <a:effectLst/>
                        </a:rPr>
                        <a:t> </a:t>
                      </a:r>
                      <a:endParaRPr lang="tr-TR" sz="2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u="none" strike="noStrike" dirty="0">
                          <a:effectLst/>
                        </a:rPr>
                        <a:t> </a:t>
                      </a:r>
                      <a:endParaRPr lang="tr-TR" sz="2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u="none" strike="noStrike" dirty="0">
                          <a:effectLst/>
                        </a:rPr>
                        <a:t> </a:t>
                      </a:r>
                      <a:endParaRPr lang="tr-TR" sz="2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 </a:t>
                      </a:r>
                      <a:endParaRPr lang="tr-TR" sz="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 </a:t>
                      </a:r>
                      <a:endParaRPr lang="tr-TR" sz="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843086163"/>
                  </a:ext>
                </a:extLst>
              </a:tr>
              <a:tr h="708094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b="1" u="none" strike="noStrike" dirty="0">
                          <a:effectLst/>
                        </a:rPr>
                        <a:t>En Düşük Not:</a:t>
                      </a:r>
                      <a:endParaRPr lang="tr-TR" sz="24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u="none" strike="noStrike" dirty="0">
                          <a:effectLst/>
                        </a:rPr>
                        <a:t>0    1 KİŞİ</a:t>
                      </a:r>
                      <a:endParaRPr lang="tr-TR" sz="2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u="none" strike="noStrike">
                          <a:effectLst/>
                        </a:rPr>
                        <a:t>0    1 KİŞİ</a:t>
                      </a:r>
                      <a:endParaRPr lang="tr-TR" sz="2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u="none" strike="noStrike">
                          <a:effectLst/>
                        </a:rPr>
                        <a:t> </a:t>
                      </a:r>
                      <a:endParaRPr lang="tr-TR" sz="2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u="none" strike="noStrike" dirty="0">
                          <a:effectLst/>
                        </a:rPr>
                        <a:t> </a:t>
                      </a:r>
                      <a:endParaRPr lang="tr-TR" sz="2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u="none" strike="noStrike" dirty="0">
                          <a:effectLst/>
                        </a:rPr>
                        <a:t> </a:t>
                      </a:r>
                      <a:endParaRPr lang="tr-TR" sz="2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 </a:t>
                      </a:r>
                      <a:endParaRPr lang="tr-TR" sz="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 </a:t>
                      </a:r>
                      <a:endParaRPr lang="tr-TR" sz="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63753028"/>
                  </a:ext>
                </a:extLst>
              </a:tr>
              <a:tr h="534290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b="1" u="none" strike="noStrike" dirty="0">
                          <a:effectLst/>
                        </a:rPr>
                        <a:t>Ortalama</a:t>
                      </a:r>
                      <a:endParaRPr lang="tr-TR" sz="24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u="none" strike="noStrike" dirty="0">
                          <a:effectLst/>
                        </a:rPr>
                        <a:t>69,72</a:t>
                      </a:r>
                      <a:endParaRPr lang="tr-TR" sz="2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u="none" strike="noStrike">
                          <a:effectLst/>
                        </a:rPr>
                        <a:t>69,72</a:t>
                      </a:r>
                      <a:endParaRPr lang="tr-TR" sz="2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u="none" strike="noStrike">
                          <a:effectLst/>
                        </a:rPr>
                        <a:t> </a:t>
                      </a:r>
                      <a:endParaRPr lang="tr-TR" sz="2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u="none" strike="noStrike" dirty="0">
                          <a:effectLst/>
                        </a:rPr>
                        <a:t> </a:t>
                      </a:r>
                      <a:endParaRPr lang="tr-TR" sz="2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u="none" strike="noStrike" dirty="0">
                          <a:effectLst/>
                        </a:rPr>
                        <a:t> </a:t>
                      </a:r>
                      <a:endParaRPr lang="tr-TR" sz="2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 </a:t>
                      </a:r>
                      <a:endParaRPr lang="tr-TR" sz="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 </a:t>
                      </a:r>
                      <a:endParaRPr lang="tr-TR" sz="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955317231"/>
                  </a:ext>
                </a:extLst>
              </a:tr>
              <a:tr h="738028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b="1" u="none" strike="noStrike" dirty="0">
                          <a:effectLst/>
                        </a:rPr>
                        <a:t>Başarı %</a:t>
                      </a:r>
                      <a:endParaRPr lang="tr-TR" sz="24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u="none" strike="noStrike" dirty="0">
                          <a:effectLst/>
                        </a:rPr>
                        <a:t>69,72</a:t>
                      </a:r>
                      <a:endParaRPr lang="tr-TR" sz="2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u="none" strike="noStrike">
                          <a:effectLst/>
                        </a:rPr>
                        <a:t>69,72</a:t>
                      </a:r>
                      <a:endParaRPr lang="tr-TR" sz="2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u="none" strike="noStrike">
                          <a:effectLst/>
                        </a:rPr>
                        <a:t> </a:t>
                      </a:r>
                      <a:endParaRPr lang="tr-TR" sz="2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u="none" strike="noStrike" dirty="0">
                          <a:effectLst/>
                        </a:rPr>
                        <a:t> </a:t>
                      </a:r>
                      <a:endParaRPr lang="tr-TR" sz="2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u="none" strike="noStrike" dirty="0">
                          <a:effectLst/>
                        </a:rPr>
                        <a:t> </a:t>
                      </a:r>
                      <a:endParaRPr lang="tr-TR" sz="2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 </a:t>
                      </a:r>
                      <a:endParaRPr lang="tr-TR" sz="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 </a:t>
                      </a:r>
                      <a:endParaRPr lang="tr-TR" sz="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888144488"/>
                  </a:ext>
                </a:extLst>
              </a:tr>
              <a:tr h="534290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tr-TR" sz="2400" b="1" u="none" strike="noStrike" dirty="0">
                          <a:effectLst/>
                        </a:rPr>
                        <a:t>SINAVA GİREN ÖĞRENCİ SAYISI</a:t>
                      </a:r>
                      <a:endParaRPr lang="tr-TR" sz="24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u="none" strike="noStrike" dirty="0">
                          <a:effectLst/>
                        </a:rPr>
                        <a:t>209</a:t>
                      </a:r>
                      <a:endParaRPr lang="tr-TR" sz="2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 dirty="0">
                          <a:effectLst/>
                        </a:rPr>
                        <a:t> </a:t>
                      </a:r>
                      <a:endParaRPr lang="tr-TR" sz="8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 dirty="0">
                          <a:effectLst/>
                        </a:rPr>
                        <a:t> </a:t>
                      </a:r>
                      <a:endParaRPr lang="tr-TR" sz="8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97441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65262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36979"/>
          </a:xfrm>
        </p:spPr>
        <p:txBody>
          <a:bodyPr>
            <a:normAutofit fontScale="90000"/>
          </a:bodyPr>
          <a:lstStyle/>
          <a:p>
            <a:r>
              <a:rPr lang="tr-TR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PUANLAMA</a:t>
            </a:r>
            <a:endParaRPr lang="tr-TR" dirty="0"/>
          </a:p>
        </p:txBody>
      </p:sp>
      <p:graphicFrame>
        <p:nvGraphicFramePr>
          <p:cNvPr id="5" name="İçerik Yer Tutucusu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06903334"/>
              </p:ext>
            </p:extLst>
          </p:nvPr>
        </p:nvGraphicFramePr>
        <p:xfrm>
          <a:off x="705852" y="914402"/>
          <a:ext cx="11004884" cy="567065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72126">
                  <a:extLst>
                    <a:ext uri="{9D8B030D-6E8A-4147-A177-3AD203B41FA5}">
                      <a16:colId xmlns:a16="http://schemas.microsoft.com/office/drawing/2014/main" val="1867779238"/>
                    </a:ext>
                  </a:extLst>
                </a:gridCol>
                <a:gridCol w="1572126">
                  <a:extLst>
                    <a:ext uri="{9D8B030D-6E8A-4147-A177-3AD203B41FA5}">
                      <a16:colId xmlns:a16="http://schemas.microsoft.com/office/drawing/2014/main" val="1353715101"/>
                    </a:ext>
                  </a:extLst>
                </a:gridCol>
                <a:gridCol w="1572126">
                  <a:extLst>
                    <a:ext uri="{9D8B030D-6E8A-4147-A177-3AD203B41FA5}">
                      <a16:colId xmlns:a16="http://schemas.microsoft.com/office/drawing/2014/main" val="1421499275"/>
                    </a:ext>
                  </a:extLst>
                </a:gridCol>
                <a:gridCol w="1572126">
                  <a:extLst>
                    <a:ext uri="{9D8B030D-6E8A-4147-A177-3AD203B41FA5}">
                      <a16:colId xmlns:a16="http://schemas.microsoft.com/office/drawing/2014/main" val="1252732415"/>
                    </a:ext>
                  </a:extLst>
                </a:gridCol>
                <a:gridCol w="1572126">
                  <a:extLst>
                    <a:ext uri="{9D8B030D-6E8A-4147-A177-3AD203B41FA5}">
                      <a16:colId xmlns:a16="http://schemas.microsoft.com/office/drawing/2014/main" val="3070343171"/>
                    </a:ext>
                  </a:extLst>
                </a:gridCol>
                <a:gridCol w="1572126">
                  <a:extLst>
                    <a:ext uri="{9D8B030D-6E8A-4147-A177-3AD203B41FA5}">
                      <a16:colId xmlns:a16="http://schemas.microsoft.com/office/drawing/2014/main" val="2277677594"/>
                    </a:ext>
                  </a:extLst>
                </a:gridCol>
                <a:gridCol w="786064">
                  <a:extLst>
                    <a:ext uri="{9D8B030D-6E8A-4147-A177-3AD203B41FA5}">
                      <a16:colId xmlns:a16="http://schemas.microsoft.com/office/drawing/2014/main" val="3643099098"/>
                    </a:ext>
                  </a:extLst>
                </a:gridCol>
                <a:gridCol w="786064">
                  <a:extLst>
                    <a:ext uri="{9D8B030D-6E8A-4147-A177-3AD203B41FA5}">
                      <a16:colId xmlns:a16="http://schemas.microsoft.com/office/drawing/2014/main" val="41678163"/>
                    </a:ext>
                  </a:extLst>
                </a:gridCol>
              </a:tblGrid>
              <a:tr h="579163">
                <a:tc gridSpan="8">
                  <a:txBody>
                    <a:bodyPr/>
                    <a:lstStyle/>
                    <a:p>
                      <a:pPr algn="ctr" fontAlgn="ctr"/>
                      <a:r>
                        <a:rPr lang="tr-TR" sz="2400" b="1" u="none" strike="noStrike" dirty="0">
                          <a:effectLst/>
                        </a:rPr>
                        <a:t>PUANLAMA HAM</a:t>
                      </a:r>
                      <a:endParaRPr lang="tr-TR" sz="24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26258156"/>
                  </a:ext>
                </a:extLst>
              </a:tr>
              <a:tr h="1118002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b="1" u="none" strike="noStrike" dirty="0">
                          <a:effectLst/>
                        </a:rPr>
                        <a:t>Ham Nota Göre Dağılım</a:t>
                      </a:r>
                      <a:endParaRPr lang="tr-TR" sz="24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b="1" u="none" strike="noStrike" dirty="0">
                          <a:effectLst/>
                        </a:rPr>
                        <a:t>Toplam Not</a:t>
                      </a:r>
                      <a:endParaRPr lang="tr-TR" sz="24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b="1" u="none" strike="noStrike" dirty="0">
                          <a:effectLst/>
                        </a:rPr>
                        <a:t>Teorik Not</a:t>
                      </a:r>
                      <a:endParaRPr lang="tr-TR" sz="24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b="1" u="none" strike="noStrike" dirty="0">
                          <a:effectLst/>
                        </a:rPr>
                        <a:t>Pratik Not</a:t>
                      </a:r>
                      <a:endParaRPr lang="tr-TR" sz="24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24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u="none" strike="noStrike" dirty="0">
                          <a:effectLst/>
                        </a:rPr>
                        <a:t> </a:t>
                      </a:r>
                      <a:endParaRPr lang="tr-TR" sz="24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 </a:t>
                      </a:r>
                      <a:endParaRPr lang="tr-TR" sz="8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4404148"/>
                  </a:ext>
                </a:extLst>
              </a:tr>
              <a:tr h="745335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b="1" u="none" strike="noStrike" dirty="0">
                          <a:effectLst/>
                        </a:rPr>
                        <a:t>Sınav Puanlaması:</a:t>
                      </a:r>
                      <a:endParaRPr lang="tr-TR" sz="24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u="none" strike="noStrike" dirty="0">
                          <a:effectLst/>
                        </a:rPr>
                        <a:t>100</a:t>
                      </a:r>
                      <a:endParaRPr lang="tr-TR" sz="2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u="none" strike="noStrike">
                          <a:effectLst/>
                        </a:rPr>
                        <a:t>100</a:t>
                      </a:r>
                      <a:endParaRPr lang="tr-TR" sz="2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u="none" strike="noStrike">
                          <a:effectLst/>
                        </a:rPr>
                        <a:t>0</a:t>
                      </a:r>
                      <a:endParaRPr lang="tr-TR" sz="2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u="none" strike="noStrike" dirty="0">
                          <a:effectLst/>
                        </a:rPr>
                        <a:t> </a:t>
                      </a:r>
                      <a:endParaRPr lang="tr-TR" sz="2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u="none" strike="noStrike">
                          <a:effectLst/>
                        </a:rPr>
                        <a:t> </a:t>
                      </a:r>
                      <a:endParaRPr lang="tr-TR" sz="2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 </a:t>
                      </a:r>
                      <a:endParaRPr lang="tr-TR" sz="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 </a:t>
                      </a:r>
                      <a:endParaRPr lang="tr-TR" sz="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134424984"/>
                  </a:ext>
                </a:extLst>
              </a:tr>
              <a:tr h="745335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b="1" u="none" strike="noStrike" dirty="0">
                          <a:effectLst/>
                        </a:rPr>
                        <a:t>En Yüksek Not:</a:t>
                      </a:r>
                      <a:endParaRPr lang="tr-TR" sz="24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u="none" strike="noStrike" dirty="0">
                          <a:effectLst/>
                        </a:rPr>
                        <a:t>94    1 KİŞİ</a:t>
                      </a:r>
                      <a:endParaRPr lang="tr-TR" sz="2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u="none" strike="noStrike">
                          <a:effectLst/>
                        </a:rPr>
                        <a:t>94    1 KİŞİ</a:t>
                      </a:r>
                      <a:endParaRPr lang="tr-TR" sz="2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u="none" strike="noStrike">
                          <a:effectLst/>
                        </a:rPr>
                        <a:t> </a:t>
                      </a:r>
                      <a:endParaRPr lang="tr-TR" sz="2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u="none" strike="noStrike" dirty="0">
                          <a:effectLst/>
                        </a:rPr>
                        <a:t> </a:t>
                      </a:r>
                      <a:endParaRPr lang="tr-TR" sz="2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u="none" strike="noStrike">
                          <a:effectLst/>
                        </a:rPr>
                        <a:t> </a:t>
                      </a:r>
                      <a:endParaRPr lang="tr-TR" sz="2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 </a:t>
                      </a:r>
                      <a:endParaRPr lang="tr-TR" sz="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 </a:t>
                      </a:r>
                      <a:endParaRPr lang="tr-TR" sz="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175175152"/>
                  </a:ext>
                </a:extLst>
              </a:tr>
              <a:tr h="745335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b="1" u="none" strike="noStrike" dirty="0">
                          <a:effectLst/>
                        </a:rPr>
                        <a:t>En Düşük Not:</a:t>
                      </a:r>
                      <a:endParaRPr lang="tr-TR" sz="24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u="none" strike="noStrike" dirty="0">
                          <a:effectLst/>
                        </a:rPr>
                        <a:t>20    1 KİŞİ</a:t>
                      </a:r>
                      <a:endParaRPr lang="tr-TR" sz="2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u="none" strike="noStrike">
                          <a:effectLst/>
                        </a:rPr>
                        <a:t>20    1 KİŞİ</a:t>
                      </a:r>
                      <a:endParaRPr lang="tr-TR" sz="2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u="none" strike="noStrike">
                          <a:effectLst/>
                        </a:rPr>
                        <a:t> </a:t>
                      </a:r>
                      <a:endParaRPr lang="tr-TR" sz="2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u="none" strike="noStrike" dirty="0">
                          <a:effectLst/>
                        </a:rPr>
                        <a:t> </a:t>
                      </a:r>
                      <a:endParaRPr lang="tr-TR" sz="2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u="none" strike="noStrike">
                          <a:effectLst/>
                        </a:rPr>
                        <a:t> </a:t>
                      </a:r>
                      <a:endParaRPr lang="tr-TR" sz="2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 </a:t>
                      </a:r>
                      <a:endParaRPr lang="tr-TR" sz="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 </a:t>
                      </a:r>
                      <a:endParaRPr lang="tr-TR" sz="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660982734"/>
                  </a:ext>
                </a:extLst>
              </a:tr>
              <a:tr h="579163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b="1" u="none" strike="noStrike" dirty="0">
                          <a:effectLst/>
                        </a:rPr>
                        <a:t>Ortalama</a:t>
                      </a:r>
                      <a:endParaRPr lang="tr-TR" sz="24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u="none" strike="noStrike" dirty="0">
                          <a:effectLst/>
                        </a:rPr>
                        <a:t>71,18</a:t>
                      </a:r>
                      <a:endParaRPr lang="tr-TR" sz="2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u="none" strike="noStrike">
                          <a:effectLst/>
                        </a:rPr>
                        <a:t>71,18</a:t>
                      </a:r>
                      <a:endParaRPr lang="tr-TR" sz="2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u="none" strike="noStrike">
                          <a:effectLst/>
                        </a:rPr>
                        <a:t>0,00</a:t>
                      </a:r>
                      <a:endParaRPr lang="tr-TR" sz="2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u="none" strike="noStrike" dirty="0">
                          <a:effectLst/>
                        </a:rPr>
                        <a:t> </a:t>
                      </a:r>
                      <a:endParaRPr lang="tr-TR" sz="2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u="none" strike="noStrike">
                          <a:effectLst/>
                        </a:rPr>
                        <a:t> </a:t>
                      </a:r>
                      <a:endParaRPr lang="tr-TR" sz="2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 </a:t>
                      </a:r>
                      <a:endParaRPr lang="tr-TR" sz="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 </a:t>
                      </a:r>
                      <a:endParaRPr lang="tr-TR" sz="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682496452"/>
                  </a:ext>
                </a:extLst>
              </a:tr>
              <a:tr h="579163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b="1" u="none" strike="noStrike" dirty="0">
                          <a:effectLst/>
                        </a:rPr>
                        <a:t>Başarı %</a:t>
                      </a:r>
                      <a:endParaRPr lang="tr-TR" sz="24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u="none" strike="noStrike" dirty="0">
                          <a:effectLst/>
                        </a:rPr>
                        <a:t>71,18</a:t>
                      </a:r>
                      <a:endParaRPr lang="tr-TR" sz="2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u="none" strike="noStrike" dirty="0">
                          <a:effectLst/>
                        </a:rPr>
                        <a:t>71,18</a:t>
                      </a:r>
                      <a:endParaRPr lang="tr-TR" sz="2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u="none" strike="noStrike">
                          <a:effectLst/>
                        </a:rPr>
                        <a:t> </a:t>
                      </a:r>
                      <a:endParaRPr lang="tr-TR" sz="2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u="none" strike="noStrike" dirty="0">
                          <a:effectLst/>
                        </a:rPr>
                        <a:t> </a:t>
                      </a:r>
                      <a:endParaRPr lang="tr-TR" sz="2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u="none" strike="noStrike">
                          <a:effectLst/>
                        </a:rPr>
                        <a:t> </a:t>
                      </a:r>
                      <a:endParaRPr lang="tr-TR" sz="2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 </a:t>
                      </a:r>
                      <a:endParaRPr lang="tr-TR" sz="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 </a:t>
                      </a:r>
                      <a:endParaRPr lang="tr-TR" sz="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249271023"/>
                  </a:ext>
                </a:extLst>
              </a:tr>
              <a:tr h="579163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tr-TR" sz="2400" b="1" u="none" strike="noStrike" dirty="0">
                          <a:effectLst/>
                        </a:rPr>
                        <a:t>SINAVA GİREN ÖĞRENCİ SAYISI</a:t>
                      </a:r>
                      <a:endParaRPr lang="tr-TR" sz="24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b="1" u="none" strike="noStrike" dirty="0">
                          <a:effectLst/>
                        </a:rPr>
                        <a:t>209</a:t>
                      </a:r>
                      <a:endParaRPr lang="tr-TR" sz="24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 dirty="0">
                          <a:effectLst/>
                        </a:rPr>
                        <a:t> </a:t>
                      </a:r>
                      <a:endParaRPr lang="tr-TR" sz="8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 dirty="0">
                          <a:effectLst/>
                        </a:rPr>
                        <a:t> </a:t>
                      </a:r>
                      <a:endParaRPr lang="tr-TR" sz="8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8781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88559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none" rtlCol="0">
        <a:spAutoFit/>
      </a:bodyPr>
      <a:lstStyle>
        <a:defPPr marL="457200" algn="just">
          <a:lnSpc>
            <a:spcPct val="115000"/>
          </a:lnSpc>
          <a:spcAft>
            <a:spcPts val="1000"/>
          </a:spcAft>
          <a:defRPr b="1">
            <a:solidFill>
              <a:srgbClr val="FF0000"/>
            </a:solidFill>
            <a:latin typeface="Calibri" panose="020F0502020204030204" pitchFamily="34" charset="0"/>
            <a:ea typeface="Calibri" panose="020F0502020204030204" pitchFamily="34" charset="0"/>
            <a:cs typeface="Times New Roman" panose="02020603050405020304" pitchFamily="18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2_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2323</TotalTime>
  <Words>1796</Words>
  <Application>Microsoft Office PowerPoint</Application>
  <PresentationFormat>Geniş ekran</PresentationFormat>
  <Paragraphs>867</Paragraphs>
  <Slides>33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9</vt:i4>
      </vt:variant>
      <vt:variant>
        <vt:lpstr>Tema</vt:lpstr>
      </vt:variant>
      <vt:variant>
        <vt:i4>4</vt:i4>
      </vt:variant>
      <vt:variant>
        <vt:lpstr>Slayt Başlıkları</vt:lpstr>
      </vt:variant>
      <vt:variant>
        <vt:i4>33</vt:i4>
      </vt:variant>
    </vt:vector>
  </HeadingPairs>
  <TitlesOfParts>
    <vt:vector size="46" baseType="lpstr">
      <vt:lpstr>Arial</vt:lpstr>
      <vt:lpstr>Arial Black</vt:lpstr>
      <vt:lpstr>Arial Tur</vt:lpstr>
      <vt:lpstr>Arial Tur</vt:lpstr>
      <vt:lpstr>Calibri</vt:lpstr>
      <vt:lpstr>Calibri Light</vt:lpstr>
      <vt:lpstr>Cambria</vt:lpstr>
      <vt:lpstr>Cambria Math</vt:lpstr>
      <vt:lpstr>Times New Roman</vt:lpstr>
      <vt:lpstr>Office Teması</vt:lpstr>
      <vt:lpstr>Ofis Teması</vt:lpstr>
      <vt:lpstr>1_Ofis Teması</vt:lpstr>
      <vt:lpstr>2_Ofis Teması</vt:lpstr>
      <vt:lpstr>2023 – 2024 EĞİTİM YILI 1. SINIF 4. KURUL DEĞERLENDİRME </vt:lpstr>
      <vt:lpstr>PowerPoint Sunusu</vt:lpstr>
      <vt:lpstr>PowerPoint Sunusu</vt:lpstr>
      <vt:lpstr>SINAV VERİLERİ</vt:lpstr>
      <vt:lpstr>PowerPoint Sunusu</vt:lpstr>
      <vt:lpstr>PowerPoint Sunusu</vt:lpstr>
      <vt:lpstr>PowerPoint Sunusu</vt:lpstr>
      <vt:lpstr>PUANLAMA</vt:lpstr>
      <vt:lpstr>PUANLAMA</vt:lpstr>
      <vt:lpstr>PowerPoint Sunusu</vt:lpstr>
      <vt:lpstr>PowerPoint Sunusu</vt:lpstr>
      <vt:lpstr>EN FAZLA DOĞRU  VE YANLIŞ CEVAPLANAN SORULAR </vt:lpstr>
      <vt:lpstr>EN FAZLA DOĞRU CEVAPLANAN SORU</vt:lpstr>
      <vt:lpstr>EN FAZLA YANLIŞ CEVAPLANAN SORU</vt:lpstr>
      <vt:lpstr>PowerPoint Sunusu</vt:lpstr>
      <vt:lpstr>PowerPoint Sunusu</vt:lpstr>
      <vt:lpstr>GÜVENİRLİK</vt:lpstr>
      <vt:lpstr>SINAV ZORLUK İNDEKSİ 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KURULLA İLGİLİ ÖĞRENCİLERİN OLUMLU GÖRÜŞLERİ</vt:lpstr>
      <vt:lpstr>KURULLA İLGİLİ ÖĞRENCİLERİN OLUMLU GÖRÜŞLERİ</vt:lpstr>
      <vt:lpstr>PowerPoint Sunusu</vt:lpstr>
      <vt:lpstr>KURULLA İLGİLİ ÖĞRENCİLERİN OLUMLU GÖRÜŞLERİ</vt:lpstr>
      <vt:lpstr>KURULLA İLGİLİ ÖĞRENCİLERİN OLUMSUZ GÖRÜŞLERİ</vt:lpstr>
      <vt:lpstr>KURULLA İLGİLİ ÖĞRENCİLERİN OLUMSUZ GÖRÜŞLERİ</vt:lpstr>
      <vt:lpstr>KURULLA İLGİLİ ÖĞRENCİLERİN OLUMSUZ GÖRÜŞLERİ</vt:lpstr>
      <vt:lpstr>KURULLA İLGİLİ ÖĞRENCİLERİN OLUMSUZ GÖRÜŞLERİ</vt:lpstr>
      <vt:lpstr> 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2022 – 2023 EĞİTİM YILI 3. SINIF 1. KURUL SINAV ANALİZİ</dc:title>
  <dc:creator>azmi's</dc:creator>
  <cp:lastModifiedBy>hp</cp:lastModifiedBy>
  <cp:revision>738</cp:revision>
  <dcterms:created xsi:type="dcterms:W3CDTF">2022-10-27T00:48:35Z</dcterms:created>
  <dcterms:modified xsi:type="dcterms:W3CDTF">2025-05-06T09:49:47Z</dcterms:modified>
</cp:coreProperties>
</file>